
<file path=[Content_Types].xml><?xml version="1.0" encoding="utf-8"?>
<Types xmlns="http://schemas.openxmlformats.org/package/2006/content-types">
  <Default Extension="bin" ContentType="application/vnd.openxmlformats-officedocument.oleObject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636" r:id="rId3"/>
    <p:sldId id="563" r:id="rId4"/>
    <p:sldId id="584" r:id="rId5"/>
    <p:sldId id="586" r:id="rId6"/>
    <p:sldId id="634" r:id="rId7"/>
    <p:sldId id="635" r:id="rId8"/>
    <p:sldId id="542" r:id="rId9"/>
    <p:sldId id="544" r:id="rId10"/>
    <p:sldId id="545" r:id="rId11"/>
    <p:sldId id="546" r:id="rId12"/>
    <p:sldId id="598" r:id="rId13"/>
    <p:sldId id="599" r:id="rId14"/>
    <p:sldId id="747" r:id="rId15"/>
    <p:sldId id="550" r:id="rId16"/>
    <p:sldId id="551" r:id="rId17"/>
    <p:sldId id="552" r:id="rId18"/>
    <p:sldId id="554" r:id="rId19"/>
    <p:sldId id="758" r:id="rId20"/>
    <p:sldId id="750" r:id="rId21"/>
    <p:sldId id="555" r:id="rId22"/>
    <p:sldId id="556" r:id="rId23"/>
    <p:sldId id="557" r:id="rId24"/>
    <p:sldId id="726" r:id="rId25"/>
    <p:sldId id="559" r:id="rId26"/>
    <p:sldId id="692" r:id="rId27"/>
    <p:sldId id="652" r:id="rId28"/>
    <p:sldId id="766" r:id="rId29"/>
    <p:sldId id="592" r:id="rId30"/>
    <p:sldId id="588" r:id="rId31"/>
    <p:sldId id="633" r:id="rId32"/>
    <p:sldId id="653" r:id="rId33"/>
    <p:sldId id="655" r:id="rId34"/>
    <p:sldId id="593" r:id="rId35"/>
    <p:sldId id="604" r:id="rId36"/>
    <p:sldId id="391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85525" autoAdjust="0"/>
  </p:normalViewPr>
  <p:slideViewPr>
    <p:cSldViewPr snapToGrid="0" snapToObjects="1">
      <p:cViewPr varScale="1">
        <p:scale>
          <a:sx n="80" d="100"/>
          <a:sy n="80" d="100"/>
        </p:scale>
        <p:origin x="26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A45C3A-AA03-AE4D-9ED1-6E365DB1EA48}" type="datetimeFigureOut">
              <a:rPr lang="en-US" smtClean="0"/>
              <a:pPr/>
              <a:t>6/23/2021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E44C60-AB9F-ED4F-8D6A-DA125BDE9E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5040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7E9BD-3DD4-2D42-95A2-251C42581806}" type="datetimeFigureOut">
              <a:rPr lang="en-US" smtClean="0"/>
              <a:pPr/>
              <a:t>6/23/2021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AD5CE3-0B8E-0945-8C3B-BE4B17C58D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969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AD5CE3-0B8E-0945-8C3B-BE4B17C58DD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29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77933C"/>
                </a:solidFill>
              </a:rPr>
              <a:t>While race is a community of interest, it cannot be the </a:t>
            </a:r>
            <a:r>
              <a:rPr lang="en-US" sz="1200" i="1" dirty="0">
                <a:solidFill>
                  <a:srgbClr val="77933C"/>
                </a:solidFill>
              </a:rPr>
              <a:t>predominant factor </a:t>
            </a:r>
            <a:r>
              <a:rPr lang="en-US" sz="1200" dirty="0">
                <a:solidFill>
                  <a:srgbClr val="77933C"/>
                </a:solidFill>
              </a:rPr>
              <a:t>in drawing districts.</a:t>
            </a:r>
          </a:p>
          <a:p>
            <a:endParaRPr lang="en-US" dirty="0"/>
          </a:p>
          <a:p>
            <a:r>
              <a:rPr lang="en-US" dirty="0"/>
              <a:t>Why did we take this sentence out?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D5CE3-0B8E-0945-8C3B-BE4B17C58DD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302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D5CE3-0B8E-0945-8C3B-BE4B17C58DD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699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D5CE3-0B8E-0945-8C3B-BE4B17C58DD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91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D5CE3-0B8E-0945-8C3B-BE4B17C58DD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721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Get rid of Martinez and talk about Roseville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D5CE3-0B8E-0945-8C3B-BE4B17C58DD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046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FMA requires public outreach. </a:t>
            </a:r>
          </a:p>
          <a:p>
            <a:r>
              <a:rPr lang="en-US" dirty="0"/>
              <a:t>Make about process</a:t>
            </a:r>
          </a:p>
          <a:p>
            <a:r>
              <a:rPr lang="en-US" dirty="0"/>
              <a:t>Interact with CBOs </a:t>
            </a:r>
          </a:p>
          <a:p>
            <a:r>
              <a:rPr lang="en-US" dirty="0"/>
              <a:t>Maps discussed in 7 days prior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D5CE3-0B8E-0945-8C3B-BE4B17C58DD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369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AD5CE3-0B8E-0945-8C3B-BE4B17C58DD1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47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ED7BD-AAF1-0446-AE53-804B340BC039}" type="datetimeFigureOut">
              <a:rPr lang="en-US" smtClean="0"/>
              <a:pPr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13D1-F13F-154E-A832-DB035FA2D2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ED7BD-AAF1-0446-AE53-804B340BC039}" type="datetimeFigureOut">
              <a:rPr lang="en-US" smtClean="0"/>
              <a:pPr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13D1-F13F-154E-A832-DB035FA2D2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ED7BD-AAF1-0446-AE53-804B340BC039}" type="datetimeFigureOut">
              <a:rPr lang="en-US" smtClean="0"/>
              <a:pPr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13D1-F13F-154E-A832-DB035FA2D2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ED7BD-AAF1-0446-AE53-804B340BC039}" type="datetimeFigureOut">
              <a:rPr lang="en-US" smtClean="0"/>
              <a:pPr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13D1-F13F-154E-A832-DB035FA2D2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ED7BD-AAF1-0446-AE53-804B340BC039}" type="datetimeFigureOut">
              <a:rPr lang="en-US" smtClean="0"/>
              <a:pPr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13D1-F13F-154E-A832-DB035FA2D2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ED7BD-AAF1-0446-AE53-804B340BC039}" type="datetimeFigureOut">
              <a:rPr lang="en-US" smtClean="0"/>
              <a:pPr/>
              <a:t>6/23/2021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13D1-F13F-154E-A832-DB035FA2D2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ED7BD-AAF1-0446-AE53-804B340BC039}" type="datetimeFigureOut">
              <a:rPr lang="en-US" smtClean="0"/>
              <a:pPr/>
              <a:t>6/23/2021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13D1-F13F-154E-A832-DB035FA2D2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ED7BD-AAF1-0446-AE53-804B340BC039}" type="datetimeFigureOut">
              <a:rPr lang="en-US" smtClean="0"/>
              <a:pPr/>
              <a:t>6/23/2021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13D1-F13F-154E-A832-DB035FA2D2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ED7BD-AAF1-0446-AE53-804B340BC039}" type="datetimeFigureOut">
              <a:rPr lang="en-US" smtClean="0"/>
              <a:pPr/>
              <a:t>6/23/2021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13D1-F13F-154E-A832-DB035FA2D2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ED7BD-AAF1-0446-AE53-804B340BC039}" type="datetimeFigureOut">
              <a:rPr lang="en-US" smtClean="0"/>
              <a:pPr/>
              <a:t>6/23/2021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13D1-F13F-154E-A832-DB035FA2D2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ED7BD-AAF1-0446-AE53-804B340BC039}" type="datetimeFigureOut">
              <a:rPr lang="en-US" smtClean="0"/>
              <a:pPr/>
              <a:t>6/23/2021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13D1-F13F-154E-A832-DB035FA2D2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ED7BD-AAF1-0446-AE53-804B340BC039}" type="datetimeFigureOut">
              <a:rPr lang="en-US" smtClean="0"/>
              <a:pPr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413D1-F13F-154E-A832-DB035FA2D23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4.jp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11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"/><Relationship Id="rId4" Type="http://schemas.openxmlformats.org/officeDocument/2006/relationships/image" Target="../media/image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tif"/><Relationship Id="rId4" Type="http://schemas.openxmlformats.org/officeDocument/2006/relationships/image" Target="../media/image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"/><Relationship Id="rId4" Type="http://schemas.openxmlformats.org/officeDocument/2006/relationships/image" Target="../media/image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685800" y="1823188"/>
            <a:ext cx="6920570" cy="1914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CVRA and Districting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City of Carpinteria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V="1">
            <a:off x="3907766" y="697585"/>
            <a:ext cx="5223293" cy="7025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91" y="108788"/>
            <a:ext cx="3339517" cy="9964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99C524-E0B5-4CCE-92A7-6868F53C72B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271478" y="3628652"/>
            <a:ext cx="4789680" cy="28574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he_gerry-man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6015" y="2021562"/>
            <a:ext cx="3276301" cy="343045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85800" y="1145005"/>
            <a:ext cx="6920570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What is Gerrymandering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85800" y="1789671"/>
            <a:ext cx="6564576" cy="62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t</a:t>
            </a:r>
            <a:r>
              <a:rPr lang="en-US" sz="2400" noProof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he Gerrymander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08520" y="2588286"/>
            <a:ext cx="448599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77933C"/>
                </a:solidFill>
              </a:rPr>
              <a:t>There are more recent </a:t>
            </a:r>
          </a:p>
          <a:p>
            <a:r>
              <a:rPr lang="en-US" sz="2400" dirty="0">
                <a:solidFill>
                  <a:srgbClr val="77933C"/>
                </a:solidFill>
              </a:rPr>
              <a:t>examples of gerrymandering, </a:t>
            </a:r>
          </a:p>
          <a:p>
            <a:r>
              <a:rPr lang="en-US" sz="2400" dirty="0">
                <a:solidFill>
                  <a:srgbClr val="77933C"/>
                </a:solidFill>
              </a:rPr>
              <a:t>even in California.</a:t>
            </a:r>
          </a:p>
          <a:p>
            <a:endParaRPr lang="en-US" sz="2400" dirty="0">
              <a:solidFill>
                <a:srgbClr val="77933C"/>
              </a:solidFill>
            </a:endParaRPr>
          </a:p>
          <a:p>
            <a:r>
              <a:rPr lang="en-US" sz="2400" dirty="0">
                <a:solidFill>
                  <a:srgbClr val="77933C"/>
                </a:solidFill>
              </a:rPr>
              <a:t>This 2001 Senate District is</a:t>
            </a:r>
          </a:p>
          <a:p>
            <a:r>
              <a:rPr lang="en-US" sz="2400" dirty="0">
                <a:solidFill>
                  <a:srgbClr val="77933C"/>
                </a:solidFill>
              </a:rPr>
              <a:t>a great example.</a:t>
            </a:r>
          </a:p>
          <a:p>
            <a:endParaRPr lang="en-US" sz="2400" dirty="0">
              <a:solidFill>
                <a:srgbClr val="77933C"/>
              </a:solidFill>
            </a:endParaRPr>
          </a:p>
        </p:txBody>
      </p:sp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9" y="2021562"/>
            <a:ext cx="3644048" cy="3246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220454" y="521022"/>
            <a:ext cx="8923546" cy="534422"/>
            <a:chOff x="220454" y="521022"/>
            <a:chExt cx="8923546" cy="53442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3">
                  <a:lumMod val="75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V="1">
              <a:off x="233591" y="697585"/>
              <a:ext cx="8910409" cy="2178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54" y="609234"/>
              <a:ext cx="1798128" cy="35799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37" y="521022"/>
              <a:ext cx="1791082" cy="5344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1072992"/>
      </p:ext>
    </p:extLst>
  </p:cSld>
  <p:clrMapOvr>
    <a:masterClrMapping/>
  </p:clrMapOvr>
  <p:transition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85800" y="1145005"/>
            <a:ext cx="6920570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What is Gerrymandering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85800" y="1789671"/>
            <a:ext cx="6564576" cy="62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How does gerrymandering work?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20454" y="521022"/>
            <a:ext cx="8923546" cy="534422"/>
            <a:chOff x="220454" y="521022"/>
            <a:chExt cx="8923546" cy="53442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lumMod val="75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V="1">
              <a:off x="233591" y="697585"/>
              <a:ext cx="8910409" cy="2178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54" y="609234"/>
              <a:ext cx="1798128" cy="35799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37" y="521022"/>
              <a:ext cx="1791082" cy="534422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A0F14B3-6255-4662-9B5D-C4E1421C1B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1719" y="2506929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26382"/>
      </p:ext>
    </p:extLst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85800" y="1145005"/>
            <a:ext cx="6920570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What is 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Gerrymandering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85800" y="1789671"/>
            <a:ext cx="6564576" cy="62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How does gerrymandering work?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20454" y="521022"/>
            <a:ext cx="8923546" cy="534422"/>
            <a:chOff x="220454" y="521022"/>
            <a:chExt cx="8923546" cy="53442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lumMod val="75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V="1">
              <a:off x="233591" y="697585"/>
              <a:ext cx="8910409" cy="2178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54" y="609234"/>
              <a:ext cx="1798128" cy="35799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37" y="521022"/>
              <a:ext cx="1791082" cy="534422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A0F14B3-6255-4662-9B5D-C4E1421C1B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1719" y="2506929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82860"/>
      </p:ext>
    </p:extLst>
  </p:cSld>
  <p:clrMapOvr>
    <a:masterClrMapping/>
  </p:clrMapOvr>
  <p:transition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85800" y="1145005"/>
            <a:ext cx="6920570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What is 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Gerrymandering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85800" y="1789671"/>
            <a:ext cx="6564576" cy="62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How does gerrymandering work?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20454" y="521022"/>
            <a:ext cx="8923546" cy="534422"/>
            <a:chOff x="220454" y="521022"/>
            <a:chExt cx="8923546" cy="53442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lumMod val="75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V="1">
              <a:off x="233591" y="697585"/>
              <a:ext cx="8910409" cy="2178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54" y="609234"/>
              <a:ext cx="1798128" cy="35799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37" y="521022"/>
              <a:ext cx="1791082" cy="534422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A0F14B3-6255-4662-9B5D-C4E1421C1B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1719" y="2506929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555073"/>
      </p:ext>
    </p:extLst>
  </p:cSld>
  <p:clrMapOvr>
    <a:masterClrMapping/>
  </p:clrMapOvr>
  <p:transition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85800" y="1145005"/>
            <a:ext cx="6920570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What is Gerrymandering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85800" y="1789671"/>
            <a:ext cx="6564576" cy="62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Types of Gerrymanders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08519" y="2588285"/>
            <a:ext cx="6111783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77933C"/>
                </a:solidFill>
              </a:rPr>
              <a:t>The two primary types of gerrymanders are Partisan and Racial, but there are more.</a:t>
            </a:r>
          </a:p>
          <a:p>
            <a:endParaRPr lang="en-US" sz="2000" dirty="0">
              <a:solidFill>
                <a:srgbClr val="77933C"/>
              </a:solidFill>
            </a:endParaRPr>
          </a:p>
          <a:p>
            <a:pPr lvl="1"/>
            <a:r>
              <a:rPr lang="en-US" sz="2000" b="1" dirty="0">
                <a:solidFill>
                  <a:srgbClr val="77933C"/>
                </a:solidFill>
              </a:rPr>
              <a:t>Partisan Gerrymandering </a:t>
            </a:r>
            <a:r>
              <a:rPr lang="en-US" sz="2000" dirty="0">
                <a:solidFill>
                  <a:srgbClr val="77933C"/>
                </a:solidFill>
              </a:rPr>
              <a:t>– current Supreme Court has determined these </a:t>
            </a:r>
            <a:r>
              <a:rPr lang="en-US" sz="2000" i="1" dirty="0">
                <a:solidFill>
                  <a:srgbClr val="77933C"/>
                </a:solidFill>
              </a:rPr>
              <a:t>non-justiciable </a:t>
            </a:r>
            <a:r>
              <a:rPr lang="en-US" sz="2000" dirty="0">
                <a:solidFill>
                  <a:srgbClr val="77933C"/>
                </a:solidFill>
              </a:rPr>
              <a:t>but some state and local laws have stepped in to ban them. </a:t>
            </a:r>
            <a:br>
              <a:rPr lang="en-US" sz="2000" dirty="0">
                <a:solidFill>
                  <a:srgbClr val="77933C"/>
                </a:solidFill>
              </a:rPr>
            </a:br>
            <a:endParaRPr lang="en-US" sz="2000" dirty="0">
              <a:solidFill>
                <a:srgbClr val="77933C"/>
              </a:solidFill>
            </a:endParaRPr>
          </a:p>
          <a:p>
            <a:pPr lvl="1"/>
            <a:r>
              <a:rPr lang="en-US" sz="2000" b="1" dirty="0">
                <a:solidFill>
                  <a:srgbClr val="77933C"/>
                </a:solidFill>
              </a:rPr>
              <a:t>Racial Gerrymandering </a:t>
            </a:r>
            <a:r>
              <a:rPr lang="en-US" sz="2000" dirty="0">
                <a:solidFill>
                  <a:srgbClr val="77933C"/>
                </a:solidFill>
              </a:rPr>
              <a:t>– courts have repeatedly found these to be unlawful.</a:t>
            </a:r>
            <a:br>
              <a:rPr lang="en-US" sz="2000" dirty="0">
                <a:solidFill>
                  <a:srgbClr val="77933C"/>
                </a:solidFill>
              </a:rPr>
            </a:br>
            <a:endParaRPr lang="en-US" sz="2000" dirty="0">
              <a:solidFill>
                <a:srgbClr val="77933C"/>
              </a:solidFill>
            </a:endParaRPr>
          </a:p>
          <a:p>
            <a:pPr lvl="1"/>
            <a:r>
              <a:rPr lang="en-US" sz="2000" b="1" dirty="0">
                <a:solidFill>
                  <a:srgbClr val="77933C"/>
                </a:solidFill>
              </a:rPr>
              <a:t>Incumbent Gerrymandering </a:t>
            </a:r>
            <a:r>
              <a:rPr lang="en-US" sz="2000" dirty="0">
                <a:solidFill>
                  <a:srgbClr val="77933C"/>
                </a:solidFill>
              </a:rPr>
              <a:t>– common in any redistricting conducted by the agency itself.</a:t>
            </a:r>
          </a:p>
          <a:p>
            <a:endParaRPr lang="en-US" sz="2400" dirty="0">
              <a:solidFill>
                <a:srgbClr val="77933C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4B362D0-8387-4BE0-8640-E48DE4E5DD8F}"/>
              </a:ext>
            </a:extLst>
          </p:cNvPr>
          <p:cNvGrpSpPr/>
          <p:nvPr/>
        </p:nvGrpSpPr>
        <p:grpSpPr>
          <a:xfrm>
            <a:off x="220454" y="195741"/>
            <a:ext cx="8923546" cy="1221488"/>
            <a:chOff x="220454" y="195741"/>
            <a:chExt cx="8923546" cy="122148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E608B10-B65D-4135-8E0C-99FB4C4A91C6}"/>
                </a:ext>
              </a:extLst>
            </p:cNvPr>
            <p:cNvGrpSpPr/>
            <p:nvPr/>
          </p:nvGrpSpPr>
          <p:grpSpPr>
            <a:xfrm>
              <a:off x="220454" y="521022"/>
              <a:ext cx="8923546" cy="534422"/>
              <a:chOff x="220454" y="521022"/>
              <a:chExt cx="8923546" cy="534422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F06F100-65D5-4AC7-9E7B-7F2624F2A8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prstClr val="black"/>
                  <a:schemeClr val="accent3">
                    <a:lumMod val="75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 flipV="1">
                <a:off x="233591" y="697585"/>
                <a:ext cx="8910409" cy="21780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460D7E8B-D211-4F7C-828C-225D58AE82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0454" y="609234"/>
                <a:ext cx="1798128" cy="357998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6B2E0237-5618-4809-8FE2-470C65E492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637" y="521022"/>
                <a:ext cx="1791082" cy="534422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E2B8871-66F6-4A4E-A239-10784E0D804E}"/>
                </a:ext>
              </a:extLst>
            </p:cNvPr>
            <p:cNvPicPr/>
            <p:nvPr/>
          </p:nvPicPr>
          <p:blipFill>
            <a:blip r:embed="rId5"/>
            <a:srcRect/>
            <a:stretch/>
          </p:blipFill>
          <p:spPr bwMode="auto">
            <a:xfrm>
              <a:off x="7444846" y="195741"/>
              <a:ext cx="1221488" cy="122148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noFill/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956756660"/>
      </p:ext>
    </p:extLst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85800" y="1145005"/>
            <a:ext cx="7591508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Traditional Redistricting Principles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519" y="2588286"/>
            <a:ext cx="7415761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There are a number of criteria that have been used nationally and upheld by courts.</a:t>
            </a:r>
          </a:p>
          <a:p>
            <a:endParaRPr lang="en-US" sz="2400" dirty="0">
              <a:solidFill>
                <a:srgbClr val="77933C"/>
              </a:solidFill>
            </a:endParaRPr>
          </a:p>
          <a:p>
            <a:pPr lvl="1">
              <a:buFont typeface="Arial"/>
              <a:buChar char="•"/>
            </a:pPr>
            <a:r>
              <a:rPr lang="en-US" sz="2000" dirty="0">
                <a:solidFill>
                  <a:srgbClr val="77933C"/>
                </a:solidFill>
              </a:rPr>
              <a:t> Relatively equal size - people, not citizens</a:t>
            </a:r>
          </a:p>
          <a:p>
            <a:pPr lvl="1">
              <a:buFont typeface="Arial"/>
              <a:buChar char="•"/>
            </a:pPr>
            <a:r>
              <a:rPr lang="en-US" sz="2000" i="1" dirty="0">
                <a:solidFill>
                  <a:srgbClr val="77933C"/>
                </a:solidFill>
              </a:rPr>
              <a:t> </a:t>
            </a:r>
            <a:r>
              <a:rPr lang="en-US" sz="2000" dirty="0">
                <a:solidFill>
                  <a:srgbClr val="77933C"/>
                </a:solidFill>
              </a:rPr>
              <a:t>Contiguous – districts should not hop/jump</a:t>
            </a:r>
          </a:p>
          <a:p>
            <a:pPr lvl="1">
              <a:buFont typeface="Arial"/>
              <a:buChar char="•"/>
            </a:pPr>
            <a:r>
              <a:rPr lang="en-US" sz="2000" dirty="0">
                <a:solidFill>
                  <a:srgbClr val="77933C"/>
                </a:solidFill>
              </a:rPr>
              <a:t> Maintain “</a:t>
            </a:r>
            <a:r>
              <a:rPr lang="en-US" sz="2000" i="1" dirty="0">
                <a:solidFill>
                  <a:srgbClr val="77933C"/>
                </a:solidFill>
              </a:rPr>
              <a:t>communities of interest”</a:t>
            </a:r>
            <a:endParaRPr lang="en-US" sz="2000" dirty="0">
              <a:solidFill>
                <a:srgbClr val="77933C"/>
              </a:solidFill>
            </a:endParaRPr>
          </a:p>
          <a:p>
            <a:pPr lvl="1">
              <a:buFont typeface="Arial"/>
              <a:buChar char="•"/>
            </a:pPr>
            <a:r>
              <a:rPr lang="en-US" sz="2000" dirty="0">
                <a:solidFill>
                  <a:srgbClr val="77933C"/>
                </a:solidFill>
              </a:rPr>
              <a:t> Follow city/county/local government lines</a:t>
            </a:r>
          </a:p>
          <a:p>
            <a:pPr lvl="1">
              <a:buFont typeface="Arial"/>
              <a:buChar char="•"/>
            </a:pPr>
            <a:r>
              <a:rPr lang="en-US" sz="2000" dirty="0">
                <a:solidFill>
                  <a:srgbClr val="77933C"/>
                </a:solidFill>
              </a:rPr>
              <a:t> Keep districts compact – appearance/function</a:t>
            </a: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685800" y="1789671"/>
            <a:ext cx="6564576" cy="6254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noProof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Preventing a Districting from becoming a Gerrymander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20454" y="521022"/>
            <a:ext cx="8923546" cy="534422"/>
            <a:chOff x="220454" y="521022"/>
            <a:chExt cx="8923546" cy="53442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lumMod val="75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V="1">
              <a:off x="233591" y="697585"/>
              <a:ext cx="8910409" cy="2178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54" y="609234"/>
              <a:ext cx="1798128" cy="35799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37" y="521022"/>
              <a:ext cx="1791082" cy="5344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0431370"/>
      </p:ext>
    </p:extLst>
  </p:cSld>
  <p:clrMapOvr>
    <a:masterClrMapping/>
  </p:clrMapOvr>
  <p:transition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85800" y="1145005"/>
            <a:ext cx="7591508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Traditional Redistricting Principles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519" y="2588286"/>
            <a:ext cx="7415761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There are a number of criteria that have been used nationally and upheld by courts.</a:t>
            </a:r>
          </a:p>
          <a:p>
            <a:endParaRPr lang="en-US" sz="2400" dirty="0">
              <a:solidFill>
                <a:srgbClr val="77933C"/>
              </a:solidFill>
            </a:endParaRPr>
          </a:p>
          <a:p>
            <a:pPr lvl="1">
              <a:buFont typeface="Arial"/>
              <a:buChar char="•"/>
            </a:pPr>
            <a:r>
              <a:rPr lang="en-US" sz="2000" dirty="0">
                <a:solidFill>
                  <a:srgbClr val="77933C"/>
                </a:solidFill>
              </a:rPr>
              <a:t> </a:t>
            </a:r>
            <a:r>
              <a:rPr lang="en-US" sz="2000" b="1" dirty="0">
                <a:solidFill>
                  <a:srgbClr val="C00000"/>
                </a:solidFill>
              </a:rPr>
              <a:t>Relatively equal size - people, not citizens</a:t>
            </a:r>
          </a:p>
          <a:p>
            <a:pPr lvl="1">
              <a:buFont typeface="Arial"/>
              <a:buChar char="•"/>
            </a:pPr>
            <a:r>
              <a:rPr lang="en-US" sz="2000" i="1" dirty="0">
                <a:solidFill>
                  <a:srgbClr val="77933C"/>
                </a:solidFill>
              </a:rPr>
              <a:t> </a:t>
            </a:r>
            <a:r>
              <a:rPr lang="en-US" sz="2000" dirty="0">
                <a:solidFill>
                  <a:srgbClr val="77933C"/>
                </a:solidFill>
              </a:rPr>
              <a:t>Contiguous – districts should not hop/jump</a:t>
            </a:r>
          </a:p>
          <a:p>
            <a:pPr lvl="1">
              <a:buFont typeface="Arial"/>
              <a:buChar char="•"/>
            </a:pPr>
            <a:r>
              <a:rPr lang="en-US" sz="2000" dirty="0">
                <a:solidFill>
                  <a:srgbClr val="77933C"/>
                </a:solidFill>
              </a:rPr>
              <a:t> Maintain “</a:t>
            </a:r>
            <a:r>
              <a:rPr lang="en-US" sz="2000" i="1" dirty="0">
                <a:solidFill>
                  <a:srgbClr val="77933C"/>
                </a:solidFill>
              </a:rPr>
              <a:t>communities of interest”</a:t>
            </a:r>
            <a:endParaRPr lang="en-US" sz="2000" dirty="0">
              <a:solidFill>
                <a:srgbClr val="77933C"/>
              </a:solidFill>
            </a:endParaRPr>
          </a:p>
          <a:p>
            <a:pPr lvl="1">
              <a:buFont typeface="Arial"/>
              <a:buChar char="•"/>
            </a:pPr>
            <a:r>
              <a:rPr lang="en-US" sz="2000" dirty="0">
                <a:solidFill>
                  <a:srgbClr val="77933C"/>
                </a:solidFill>
              </a:rPr>
              <a:t> Follow city/county/local government lines</a:t>
            </a:r>
          </a:p>
          <a:p>
            <a:pPr lvl="1">
              <a:buFont typeface="Arial"/>
              <a:buChar char="•"/>
            </a:pPr>
            <a:r>
              <a:rPr lang="en-US" sz="2000" dirty="0">
                <a:solidFill>
                  <a:srgbClr val="77933C"/>
                </a:solidFill>
              </a:rPr>
              <a:t> Keep districts compact – appearance/function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20454" y="521022"/>
            <a:ext cx="8923546" cy="534422"/>
            <a:chOff x="220454" y="521022"/>
            <a:chExt cx="8923546" cy="53442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lumMod val="75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V="1">
              <a:off x="233591" y="697585"/>
              <a:ext cx="8910409" cy="2178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54" y="609234"/>
              <a:ext cx="1798128" cy="35799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37" y="521022"/>
              <a:ext cx="1791082" cy="534422"/>
            </a:xfrm>
            <a:prstGeom prst="rect">
              <a:avLst/>
            </a:prstGeom>
          </p:spPr>
        </p:pic>
      </p:grpSp>
      <p:sp>
        <p:nvSpPr>
          <p:cNvPr id="14" name="Subtitle 2">
            <a:extLst>
              <a:ext uri="{FF2B5EF4-FFF2-40B4-BE49-F238E27FC236}">
                <a16:creationId xmlns:a16="http://schemas.microsoft.com/office/drawing/2014/main" id="{E4E86C36-3C4F-4D88-881B-F544F20E3909}"/>
              </a:ext>
            </a:extLst>
          </p:cNvPr>
          <p:cNvSpPr txBox="1">
            <a:spLocks/>
          </p:cNvSpPr>
          <p:nvPr/>
        </p:nvSpPr>
        <p:spPr>
          <a:xfrm>
            <a:off x="685800" y="1789671"/>
            <a:ext cx="6564576" cy="6254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noProof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Preventing a Districting from becoming a Gerrymander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214803"/>
      </p:ext>
    </p:extLst>
  </p:cSld>
  <p:clrMapOvr>
    <a:masterClrMapping/>
  </p:clrMapOvr>
  <p:transition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85800" y="1145005"/>
            <a:ext cx="7591508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Traditional Redistricting Principles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519" y="2588286"/>
            <a:ext cx="7415761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There are a number of criteria that have been used nationally and upheld by courts.</a:t>
            </a:r>
          </a:p>
          <a:p>
            <a:endParaRPr lang="en-US" sz="2400" dirty="0">
              <a:solidFill>
                <a:srgbClr val="77933C"/>
              </a:solidFill>
            </a:endParaRPr>
          </a:p>
          <a:p>
            <a:pPr lvl="1">
              <a:buFont typeface="Arial"/>
              <a:buChar char="•"/>
            </a:pPr>
            <a:r>
              <a:rPr lang="en-US" sz="2000" dirty="0">
                <a:solidFill>
                  <a:srgbClr val="77933C"/>
                </a:solidFill>
              </a:rPr>
              <a:t> Relatively equal size - people, not citizens</a:t>
            </a:r>
          </a:p>
          <a:p>
            <a:pPr lvl="1">
              <a:buFont typeface="Arial"/>
              <a:buChar char="•"/>
            </a:pPr>
            <a:r>
              <a:rPr lang="en-US" sz="2000" i="1" dirty="0">
                <a:solidFill>
                  <a:srgbClr val="77933C"/>
                </a:solidFill>
              </a:rPr>
              <a:t> </a:t>
            </a:r>
            <a:r>
              <a:rPr lang="en-US" sz="2000" b="1" dirty="0">
                <a:solidFill>
                  <a:srgbClr val="C00000"/>
                </a:solidFill>
              </a:rPr>
              <a:t>Contiguous – districts should not hop/jump</a:t>
            </a:r>
          </a:p>
          <a:p>
            <a:pPr lvl="1">
              <a:buFont typeface="Arial"/>
              <a:buChar char="•"/>
            </a:pPr>
            <a:r>
              <a:rPr lang="en-US" sz="2000" dirty="0">
                <a:solidFill>
                  <a:srgbClr val="77933C"/>
                </a:solidFill>
              </a:rPr>
              <a:t> Maintain “</a:t>
            </a:r>
            <a:r>
              <a:rPr lang="en-US" sz="2000" i="1" dirty="0">
                <a:solidFill>
                  <a:srgbClr val="77933C"/>
                </a:solidFill>
              </a:rPr>
              <a:t>communities of interest”</a:t>
            </a:r>
            <a:endParaRPr lang="en-US" sz="2000" dirty="0">
              <a:solidFill>
                <a:srgbClr val="77933C"/>
              </a:solidFill>
            </a:endParaRPr>
          </a:p>
          <a:p>
            <a:pPr lvl="1">
              <a:buFont typeface="Arial"/>
              <a:buChar char="•"/>
            </a:pPr>
            <a:r>
              <a:rPr lang="en-US" sz="2000" dirty="0">
                <a:solidFill>
                  <a:srgbClr val="77933C"/>
                </a:solidFill>
              </a:rPr>
              <a:t> Follow city/county/local government lines</a:t>
            </a:r>
          </a:p>
          <a:p>
            <a:pPr lvl="1">
              <a:buFont typeface="Arial"/>
              <a:buChar char="•"/>
            </a:pPr>
            <a:r>
              <a:rPr lang="en-US" sz="2000" dirty="0">
                <a:solidFill>
                  <a:srgbClr val="77933C"/>
                </a:solidFill>
              </a:rPr>
              <a:t> Keep districts compact – appearance/function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20454" y="521022"/>
            <a:ext cx="8923546" cy="534422"/>
            <a:chOff x="220454" y="521022"/>
            <a:chExt cx="8923546" cy="53442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lumMod val="75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V="1">
              <a:off x="233591" y="697585"/>
              <a:ext cx="8910409" cy="2178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54" y="609234"/>
              <a:ext cx="1798128" cy="35799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37" y="521022"/>
              <a:ext cx="1791082" cy="534422"/>
            </a:xfrm>
            <a:prstGeom prst="rect">
              <a:avLst/>
            </a:prstGeom>
          </p:spPr>
        </p:pic>
      </p:grpSp>
      <p:sp>
        <p:nvSpPr>
          <p:cNvPr id="14" name="Subtitle 2">
            <a:extLst>
              <a:ext uri="{FF2B5EF4-FFF2-40B4-BE49-F238E27FC236}">
                <a16:creationId xmlns:a16="http://schemas.microsoft.com/office/drawing/2014/main" id="{0FF948B7-21A3-43B7-93AA-8DBC314F1877}"/>
              </a:ext>
            </a:extLst>
          </p:cNvPr>
          <p:cNvSpPr txBox="1">
            <a:spLocks/>
          </p:cNvSpPr>
          <p:nvPr/>
        </p:nvSpPr>
        <p:spPr>
          <a:xfrm>
            <a:off x="685800" y="1789671"/>
            <a:ext cx="6564576" cy="6254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noProof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Preventing a Districting from becoming a Gerrymander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121041"/>
      </p:ext>
    </p:extLst>
  </p:cSld>
  <p:clrMapOvr>
    <a:masterClrMapping/>
  </p:clrMapOvr>
  <p:transition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85800" y="1145005"/>
            <a:ext cx="7591508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Traditional Redistricting Principles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519" y="2588286"/>
            <a:ext cx="741576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There are a number of criteria that have been used nationally and upheld by courts.</a:t>
            </a:r>
          </a:p>
          <a:p>
            <a:endParaRPr lang="en-US" sz="2400" dirty="0">
              <a:solidFill>
                <a:srgbClr val="77933C"/>
              </a:solidFill>
            </a:endParaRPr>
          </a:p>
          <a:p>
            <a:pPr lvl="1">
              <a:buFont typeface="Arial"/>
              <a:buChar char="•"/>
            </a:pPr>
            <a:r>
              <a:rPr lang="en-US" sz="2000" dirty="0">
                <a:solidFill>
                  <a:srgbClr val="77933C"/>
                </a:solidFill>
              </a:rPr>
              <a:t> Relatively equal size - people, not citizens</a:t>
            </a:r>
          </a:p>
          <a:p>
            <a:pPr lvl="1">
              <a:buFont typeface="Arial"/>
              <a:buChar char="•"/>
            </a:pPr>
            <a:r>
              <a:rPr lang="en-US" sz="2000" i="1" dirty="0">
                <a:solidFill>
                  <a:srgbClr val="77933C"/>
                </a:solidFill>
              </a:rPr>
              <a:t> </a:t>
            </a:r>
            <a:r>
              <a:rPr lang="en-US" sz="2000" dirty="0">
                <a:solidFill>
                  <a:srgbClr val="77933C"/>
                </a:solidFill>
              </a:rPr>
              <a:t>Contiguous – districts should not hop/jump</a:t>
            </a:r>
          </a:p>
          <a:p>
            <a:pPr lvl="1">
              <a:buFont typeface="Arial"/>
              <a:buChar char="•"/>
            </a:pPr>
            <a:r>
              <a:rPr lang="en-US" sz="2000" dirty="0">
                <a:solidFill>
                  <a:srgbClr val="77933C"/>
                </a:solidFill>
              </a:rPr>
              <a:t> </a:t>
            </a:r>
            <a:r>
              <a:rPr lang="en-US" sz="2000" b="1" dirty="0">
                <a:solidFill>
                  <a:srgbClr val="C00000"/>
                </a:solidFill>
              </a:rPr>
              <a:t>Maintain “</a:t>
            </a:r>
            <a:r>
              <a:rPr lang="en-US" sz="2000" b="1" i="1" dirty="0">
                <a:solidFill>
                  <a:srgbClr val="C00000"/>
                </a:solidFill>
              </a:rPr>
              <a:t>communities of interest”</a:t>
            </a:r>
            <a:endParaRPr lang="en-US" sz="2000" b="1" dirty="0">
              <a:solidFill>
                <a:srgbClr val="C00000"/>
              </a:solidFill>
            </a:endParaRPr>
          </a:p>
          <a:p>
            <a:pPr lvl="1">
              <a:buFont typeface="Arial"/>
              <a:buChar char="•"/>
            </a:pPr>
            <a:r>
              <a:rPr lang="en-US" sz="2000" dirty="0">
                <a:solidFill>
                  <a:srgbClr val="77933C"/>
                </a:solidFill>
              </a:rPr>
              <a:t> Follow city/county/local government lines</a:t>
            </a:r>
          </a:p>
          <a:p>
            <a:pPr lvl="1">
              <a:buFont typeface="Arial"/>
              <a:buChar char="•"/>
            </a:pPr>
            <a:r>
              <a:rPr lang="en-US" sz="2000" dirty="0">
                <a:solidFill>
                  <a:srgbClr val="77933C"/>
                </a:solidFill>
              </a:rPr>
              <a:t> Keep districts compact – appearance/function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20454" y="521022"/>
            <a:ext cx="8923546" cy="534422"/>
            <a:chOff x="220454" y="521022"/>
            <a:chExt cx="8923546" cy="53442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lumMod val="75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V="1">
              <a:off x="233591" y="697585"/>
              <a:ext cx="8910409" cy="2178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54" y="609234"/>
              <a:ext cx="1798128" cy="35799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37" y="521022"/>
              <a:ext cx="1791082" cy="534422"/>
            </a:xfrm>
            <a:prstGeom prst="rect">
              <a:avLst/>
            </a:prstGeom>
          </p:spPr>
        </p:pic>
      </p:grpSp>
      <p:sp>
        <p:nvSpPr>
          <p:cNvPr id="14" name="Subtitle 2">
            <a:extLst>
              <a:ext uri="{FF2B5EF4-FFF2-40B4-BE49-F238E27FC236}">
                <a16:creationId xmlns:a16="http://schemas.microsoft.com/office/drawing/2014/main" id="{BE7075DA-8D50-4A08-AF3B-5DFFF8C9B3DB}"/>
              </a:ext>
            </a:extLst>
          </p:cNvPr>
          <p:cNvSpPr txBox="1">
            <a:spLocks/>
          </p:cNvSpPr>
          <p:nvPr/>
        </p:nvSpPr>
        <p:spPr>
          <a:xfrm>
            <a:off x="685800" y="1789671"/>
            <a:ext cx="6564576" cy="6254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noProof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Preventing a Districting from becoming a Gerrymander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506336"/>
      </p:ext>
    </p:extLst>
  </p:cSld>
  <p:clrMapOvr>
    <a:masterClrMapping/>
  </p:clrMapOvr>
  <p:transition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85800" y="1145005"/>
            <a:ext cx="6920570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Communities of Interest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85800" y="1789671"/>
            <a:ext cx="6920570" cy="62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noProof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Bringing like people together for representation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75661" y="2514873"/>
            <a:ext cx="698910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77933C"/>
                </a:solidFill>
              </a:rPr>
              <a:t>A community of interest includes ethnic and language minorities and other groups as discussed.</a:t>
            </a:r>
          </a:p>
          <a:p>
            <a:endParaRPr lang="en-US" sz="2400" dirty="0">
              <a:solidFill>
                <a:srgbClr val="77933C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solidFill>
                  <a:srgbClr val="77933C"/>
                </a:solidFill>
              </a:rPr>
              <a:t>Many more, including:</a:t>
            </a:r>
            <a:br>
              <a:rPr lang="en-US" sz="2400" dirty="0">
                <a:solidFill>
                  <a:srgbClr val="77933C"/>
                </a:solidFill>
              </a:rPr>
            </a:br>
            <a:endParaRPr lang="en-US" sz="2400" dirty="0">
              <a:solidFill>
                <a:srgbClr val="77933C"/>
              </a:solidFill>
            </a:endParaRP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400" dirty="0">
                <a:solidFill>
                  <a:srgbClr val="77933C"/>
                </a:solidFill>
              </a:rPr>
              <a:t>LGBTQ+ Communities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400" dirty="0">
                <a:solidFill>
                  <a:srgbClr val="77933C"/>
                </a:solidFill>
              </a:rPr>
              <a:t>Senior Citizens or Students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400" dirty="0">
                <a:solidFill>
                  <a:srgbClr val="77933C"/>
                </a:solidFill>
              </a:rPr>
              <a:t>Downtown / Urban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400" dirty="0">
                <a:solidFill>
                  <a:srgbClr val="77933C"/>
                </a:solidFill>
              </a:rPr>
              <a:t>Rural or Agricultural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400" dirty="0">
                <a:solidFill>
                  <a:srgbClr val="77933C"/>
                </a:solidFill>
              </a:rPr>
              <a:t>Homeowners or Renters</a:t>
            </a:r>
          </a:p>
          <a:p>
            <a:endParaRPr lang="en-US" sz="2400" dirty="0">
              <a:solidFill>
                <a:srgbClr val="77933C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20454" y="521022"/>
            <a:ext cx="8923546" cy="534422"/>
            <a:chOff x="220454" y="521022"/>
            <a:chExt cx="8923546" cy="53442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3">
                  <a:lumMod val="75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V="1">
              <a:off x="233591" y="697585"/>
              <a:ext cx="8910409" cy="2178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54" y="609234"/>
              <a:ext cx="1798128" cy="35799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37" y="521022"/>
              <a:ext cx="1791082" cy="5344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7671736"/>
      </p:ext>
    </p:extLst>
  </p:cSld>
  <p:clrMapOvr>
    <a:masterClrMapping/>
  </p:clrMapOvr>
  <p:transition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85800" y="1145005"/>
            <a:ext cx="6920570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Overview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85800" y="1789671"/>
            <a:ext cx="6564576" cy="62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noProof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	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519" y="2588287"/>
            <a:ext cx="7415761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77933C"/>
                </a:solidFill>
              </a:rPr>
              <a:t>This presentation will cover a range of topics to facilitate a process of public education and involvement in a transparent and fair districting process.</a:t>
            </a:r>
            <a:br>
              <a:rPr lang="en-US" sz="2400" dirty="0">
                <a:solidFill>
                  <a:srgbClr val="77933C"/>
                </a:solidFill>
              </a:rPr>
            </a:br>
            <a:endParaRPr lang="en-US" sz="2400" dirty="0">
              <a:solidFill>
                <a:srgbClr val="77933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7933C"/>
                </a:solidFill>
              </a:rPr>
              <a:t>The California Voting Rights 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7933C"/>
                </a:solidFill>
              </a:rPr>
              <a:t>Districting vs. Redistricting vs. Gerrymandering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7933C"/>
                </a:solidFill>
              </a:rPr>
              <a:t>Traditional Districting/Redistricting Principles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7933C"/>
                </a:solidFill>
              </a:rPr>
              <a:t>Population and Composition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7933C"/>
                </a:solidFill>
              </a:rPr>
              <a:t>Mapping of the City of Carpinteria</a:t>
            </a:r>
          </a:p>
          <a:p>
            <a:pPr marL="342900" indent="-342900">
              <a:buFontTx/>
              <a:buChar char="-"/>
            </a:pPr>
            <a:endParaRPr lang="en-US" sz="2400" dirty="0">
              <a:solidFill>
                <a:srgbClr val="77933C"/>
              </a:solidFill>
            </a:endParaRPr>
          </a:p>
          <a:p>
            <a:pPr marL="342900" indent="-342900">
              <a:buFontTx/>
              <a:buChar char="-"/>
            </a:pPr>
            <a:endParaRPr lang="en-US" sz="2400" dirty="0">
              <a:solidFill>
                <a:srgbClr val="77933C"/>
              </a:solidFill>
            </a:endParaRPr>
          </a:p>
          <a:p>
            <a:pPr lvl="1">
              <a:buFont typeface="Arial"/>
              <a:buChar char="•"/>
            </a:pPr>
            <a:endParaRPr lang="en-US" sz="2400" dirty="0">
              <a:solidFill>
                <a:srgbClr val="77933C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20454" y="521022"/>
            <a:ext cx="8923546" cy="534422"/>
            <a:chOff x="220454" y="521022"/>
            <a:chExt cx="8923546" cy="53442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lumMod val="75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V="1">
              <a:off x="233591" y="697585"/>
              <a:ext cx="8910409" cy="2178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54" y="609234"/>
              <a:ext cx="1798128" cy="35799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37" y="521022"/>
              <a:ext cx="1791082" cy="5344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9761467"/>
      </p:ext>
    </p:extLst>
  </p:cSld>
  <p:clrMapOvr>
    <a:masterClrMapping/>
  </p:clrMapOvr>
  <p:transition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85800" y="1145005"/>
            <a:ext cx="6920570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Communities of Interest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85800" y="1789671"/>
            <a:ext cx="6920570" cy="62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noProof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Bringing like people together for representation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75661" y="2514873"/>
            <a:ext cx="698910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77933C"/>
                </a:solidFill>
              </a:rPr>
              <a:t>What are you looking for in trying to judge the applicability of a Community of Interest to the redistricting process?</a:t>
            </a:r>
          </a:p>
          <a:p>
            <a:endParaRPr lang="en-US" sz="2400" dirty="0">
              <a:solidFill>
                <a:srgbClr val="77933C"/>
              </a:solidFill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>
                <a:solidFill>
                  <a:srgbClr val="77933C"/>
                </a:solidFill>
              </a:rPr>
              <a:t>Group with shared culture / characteristics</a:t>
            </a:r>
            <a:br>
              <a:rPr lang="en-US" sz="2400" dirty="0">
                <a:solidFill>
                  <a:srgbClr val="77933C"/>
                </a:solidFill>
              </a:rPr>
            </a:br>
            <a:endParaRPr lang="en-US" sz="2400" dirty="0">
              <a:solidFill>
                <a:srgbClr val="77933C"/>
              </a:solidFill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>
                <a:solidFill>
                  <a:srgbClr val="77933C"/>
                </a:solidFill>
              </a:rPr>
              <a:t>Geographic Nature / Density / Ability to be mapped</a:t>
            </a:r>
            <a:br>
              <a:rPr lang="en-US" sz="2400" dirty="0">
                <a:solidFill>
                  <a:srgbClr val="77933C"/>
                </a:solidFill>
              </a:rPr>
            </a:br>
            <a:endParaRPr lang="en-US" sz="2400" dirty="0">
              <a:solidFill>
                <a:srgbClr val="77933C"/>
              </a:solidFill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>
                <a:solidFill>
                  <a:srgbClr val="77933C"/>
                </a:solidFill>
              </a:rPr>
              <a:t>Relationship to Agency / Policies</a:t>
            </a:r>
            <a:br>
              <a:rPr lang="en-US" sz="2400" dirty="0">
                <a:solidFill>
                  <a:srgbClr val="77933C"/>
                </a:solidFill>
              </a:rPr>
            </a:br>
            <a:endParaRPr lang="en-US" sz="2400" dirty="0">
              <a:solidFill>
                <a:srgbClr val="77933C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20454" y="521022"/>
            <a:ext cx="8923546" cy="534422"/>
            <a:chOff x="220454" y="521022"/>
            <a:chExt cx="8923546" cy="53442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3">
                  <a:lumMod val="75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V="1">
              <a:off x="233591" y="697585"/>
              <a:ext cx="8910409" cy="2178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54" y="609234"/>
              <a:ext cx="1798128" cy="35799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37" y="521022"/>
              <a:ext cx="1791082" cy="5344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4448892"/>
      </p:ext>
    </p:extLst>
  </p:cSld>
  <p:clrMapOvr>
    <a:masterClrMapping/>
  </p:clrMapOvr>
  <p:transition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85800" y="1145005"/>
            <a:ext cx="6920570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Communities of Interest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85800" y="1789671"/>
            <a:ext cx="6920570" cy="62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noProof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Bringing like people together for representation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75661" y="2514873"/>
            <a:ext cx="698910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77933C"/>
                </a:solidFill>
              </a:rPr>
              <a:t>What is a community of interest? It includes ethnic and language minorities and other groups.</a:t>
            </a:r>
          </a:p>
          <a:p>
            <a:endParaRPr lang="en-US" sz="2000" dirty="0">
              <a:solidFill>
                <a:srgbClr val="77933C"/>
              </a:solidFill>
            </a:endParaRPr>
          </a:p>
          <a:p>
            <a:pPr lvl="1"/>
            <a:r>
              <a:rPr lang="en-US" sz="2000" dirty="0">
                <a:solidFill>
                  <a:srgbClr val="77933C"/>
                </a:solidFill>
              </a:rPr>
              <a:t>Communities covered by the Voting Rights Act</a:t>
            </a:r>
            <a:br>
              <a:rPr lang="en-US" sz="2000" dirty="0">
                <a:solidFill>
                  <a:srgbClr val="77933C"/>
                </a:solidFill>
              </a:rPr>
            </a:br>
            <a:endParaRPr lang="en-US" sz="2000" dirty="0">
              <a:solidFill>
                <a:srgbClr val="77933C"/>
              </a:solidFill>
            </a:endParaRP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000" dirty="0">
                <a:solidFill>
                  <a:srgbClr val="77933C"/>
                </a:solidFill>
              </a:rPr>
              <a:t>Latinos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000" dirty="0">
                <a:solidFill>
                  <a:srgbClr val="77933C"/>
                </a:solidFill>
              </a:rPr>
              <a:t>Asians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000" dirty="0">
                <a:solidFill>
                  <a:srgbClr val="77933C"/>
                </a:solidFill>
              </a:rPr>
              <a:t>African Americans</a:t>
            </a:r>
          </a:p>
          <a:p>
            <a:pPr lvl="1"/>
            <a:endParaRPr lang="en-US" sz="2000" dirty="0">
              <a:solidFill>
                <a:srgbClr val="77933C"/>
              </a:solidFill>
            </a:endParaRPr>
          </a:p>
          <a:p>
            <a:pPr lvl="1"/>
            <a:r>
              <a:rPr lang="en-US" sz="2000" dirty="0">
                <a:solidFill>
                  <a:srgbClr val="77933C"/>
                </a:solidFill>
              </a:rPr>
              <a:t>While race is a community of interest, it cannot be the </a:t>
            </a:r>
            <a:r>
              <a:rPr lang="en-US" sz="2000" i="1" dirty="0">
                <a:solidFill>
                  <a:srgbClr val="77933C"/>
                </a:solidFill>
              </a:rPr>
              <a:t>predominant factor </a:t>
            </a:r>
            <a:r>
              <a:rPr lang="en-US" sz="2000" dirty="0">
                <a:solidFill>
                  <a:srgbClr val="77933C"/>
                </a:solidFill>
              </a:rPr>
              <a:t>in drawing districts.</a:t>
            </a:r>
          </a:p>
          <a:p>
            <a:endParaRPr lang="en-US" sz="2400" dirty="0">
              <a:solidFill>
                <a:srgbClr val="77933C"/>
              </a:solidFill>
            </a:endParaRPr>
          </a:p>
          <a:p>
            <a:endParaRPr lang="en-US" sz="2400" dirty="0">
              <a:solidFill>
                <a:srgbClr val="77933C"/>
              </a:solidFill>
            </a:endParaRPr>
          </a:p>
          <a:p>
            <a:endParaRPr lang="en-US" sz="2400" dirty="0">
              <a:solidFill>
                <a:srgbClr val="77933C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20454" y="521022"/>
            <a:ext cx="8923546" cy="534422"/>
            <a:chOff x="220454" y="521022"/>
            <a:chExt cx="8923546" cy="53442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3">
                  <a:lumMod val="75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V="1">
              <a:off x="233591" y="697585"/>
              <a:ext cx="8910409" cy="2178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54" y="609234"/>
              <a:ext cx="1798128" cy="35799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37" y="521022"/>
              <a:ext cx="1791082" cy="5344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7196019"/>
      </p:ext>
    </p:extLst>
  </p:cSld>
  <p:clrMapOvr>
    <a:masterClrMapping/>
  </p:clrMapOvr>
  <p:transition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85800" y="1145005"/>
            <a:ext cx="6920570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Communities of Interest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85800" y="1789671"/>
            <a:ext cx="6920570" cy="62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noProof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Bringing like people together for representation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75661" y="2514873"/>
            <a:ext cx="698910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77933C"/>
                </a:solidFill>
              </a:rPr>
              <a:t>What is a community of interest? It includes ethnic and language minorities and other groups.</a:t>
            </a:r>
          </a:p>
          <a:p>
            <a:endParaRPr lang="en-US" sz="2400" dirty="0">
              <a:solidFill>
                <a:srgbClr val="77933C"/>
              </a:solidFill>
            </a:endParaRPr>
          </a:p>
          <a:p>
            <a:pPr lvl="1"/>
            <a:r>
              <a:rPr lang="en-US" sz="2000" dirty="0">
                <a:solidFill>
                  <a:srgbClr val="77933C"/>
                </a:solidFill>
              </a:rPr>
              <a:t>Other Communities, example are:</a:t>
            </a:r>
            <a:br>
              <a:rPr lang="en-US" sz="2000" dirty="0">
                <a:solidFill>
                  <a:srgbClr val="77933C"/>
                </a:solidFill>
              </a:rPr>
            </a:br>
            <a:endParaRPr lang="en-US" sz="2000" dirty="0">
              <a:solidFill>
                <a:srgbClr val="77933C"/>
              </a:solidFill>
            </a:endParaRP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000" dirty="0">
                <a:solidFill>
                  <a:srgbClr val="77933C"/>
                </a:solidFill>
              </a:rPr>
              <a:t>People living near an industry (farming, higher education, manufacturing)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000" dirty="0">
                <a:solidFill>
                  <a:srgbClr val="77933C"/>
                </a:solidFill>
              </a:rPr>
              <a:t>Senior Citizens or Students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000" dirty="0">
                <a:solidFill>
                  <a:srgbClr val="77933C"/>
                </a:solidFill>
              </a:rPr>
              <a:t>Downtown / Urban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000" dirty="0">
                <a:solidFill>
                  <a:srgbClr val="77933C"/>
                </a:solidFill>
              </a:rPr>
              <a:t>Rural or Agricultural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000" dirty="0">
                <a:solidFill>
                  <a:srgbClr val="77933C"/>
                </a:solidFill>
              </a:rPr>
              <a:t>Homeowners or Renters</a:t>
            </a:r>
          </a:p>
          <a:p>
            <a:endParaRPr lang="en-US" sz="2400" dirty="0">
              <a:solidFill>
                <a:srgbClr val="77933C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20454" y="521022"/>
            <a:ext cx="8923546" cy="534422"/>
            <a:chOff x="220454" y="521022"/>
            <a:chExt cx="8923546" cy="53442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lumMod val="75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V="1">
              <a:off x="233591" y="697585"/>
              <a:ext cx="8910409" cy="2178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54" y="609234"/>
              <a:ext cx="1798128" cy="35799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37" y="521022"/>
              <a:ext cx="1791082" cy="5344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3107211"/>
      </p:ext>
    </p:extLst>
  </p:cSld>
  <p:clrMapOvr>
    <a:masterClrMapping/>
  </p:clrMapOvr>
  <p:transition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85800" y="1145005"/>
            <a:ext cx="7591508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Traditional Redistricting Principles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519" y="2588286"/>
            <a:ext cx="7415761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There are a number of criteria that have been used nationally and upheld by courts.</a:t>
            </a:r>
          </a:p>
          <a:p>
            <a:endParaRPr lang="en-US" sz="2400" dirty="0">
              <a:solidFill>
                <a:srgbClr val="77933C"/>
              </a:solidFill>
            </a:endParaRPr>
          </a:p>
          <a:p>
            <a:pPr lvl="1">
              <a:buFont typeface="Arial"/>
              <a:buChar char="•"/>
            </a:pPr>
            <a:r>
              <a:rPr lang="en-US" sz="2000" dirty="0">
                <a:solidFill>
                  <a:srgbClr val="77933C"/>
                </a:solidFill>
              </a:rPr>
              <a:t> Relatively equal size - people, not citizens</a:t>
            </a:r>
          </a:p>
          <a:p>
            <a:pPr lvl="1">
              <a:buFont typeface="Arial"/>
              <a:buChar char="•"/>
            </a:pPr>
            <a:r>
              <a:rPr lang="en-US" sz="2000" i="1" dirty="0">
                <a:solidFill>
                  <a:srgbClr val="77933C"/>
                </a:solidFill>
              </a:rPr>
              <a:t> </a:t>
            </a:r>
            <a:r>
              <a:rPr lang="en-US" sz="2000" dirty="0">
                <a:solidFill>
                  <a:srgbClr val="77933C"/>
                </a:solidFill>
              </a:rPr>
              <a:t>Contiguous – districts should not hop/jump</a:t>
            </a:r>
          </a:p>
          <a:p>
            <a:pPr lvl="1">
              <a:buFont typeface="Arial"/>
              <a:buChar char="•"/>
            </a:pPr>
            <a:r>
              <a:rPr lang="en-US" sz="2000" dirty="0">
                <a:solidFill>
                  <a:srgbClr val="77933C"/>
                </a:solidFill>
              </a:rPr>
              <a:t> Maintain “</a:t>
            </a:r>
            <a:r>
              <a:rPr lang="en-US" sz="2000" i="1" dirty="0">
                <a:solidFill>
                  <a:srgbClr val="77933C"/>
                </a:solidFill>
              </a:rPr>
              <a:t>communities of interest”</a:t>
            </a:r>
            <a:endParaRPr lang="en-US" sz="2000" dirty="0">
              <a:solidFill>
                <a:srgbClr val="77933C"/>
              </a:solidFill>
            </a:endParaRPr>
          </a:p>
          <a:p>
            <a:pPr lvl="1">
              <a:buFont typeface="Arial"/>
              <a:buChar char="•"/>
            </a:pPr>
            <a:r>
              <a:rPr lang="en-US" sz="2000" dirty="0">
                <a:solidFill>
                  <a:srgbClr val="77933C"/>
                </a:solidFill>
              </a:rPr>
              <a:t> </a:t>
            </a:r>
            <a:r>
              <a:rPr lang="en-US" sz="2000" b="1" dirty="0">
                <a:solidFill>
                  <a:srgbClr val="C00000"/>
                </a:solidFill>
              </a:rPr>
              <a:t>Follow city/county/local government lines</a:t>
            </a:r>
          </a:p>
          <a:p>
            <a:pPr lvl="1">
              <a:buFont typeface="Arial"/>
              <a:buChar char="•"/>
            </a:pPr>
            <a:r>
              <a:rPr lang="en-US" sz="2000" dirty="0">
                <a:solidFill>
                  <a:srgbClr val="77933C"/>
                </a:solidFill>
              </a:rPr>
              <a:t> Keep districts compact – appearance/function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20454" y="521022"/>
            <a:ext cx="8923546" cy="534422"/>
            <a:chOff x="220454" y="521022"/>
            <a:chExt cx="8923546" cy="53442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lumMod val="75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V="1">
              <a:off x="233591" y="697585"/>
              <a:ext cx="8910409" cy="2178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54" y="609234"/>
              <a:ext cx="1798128" cy="35799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37" y="521022"/>
              <a:ext cx="1791082" cy="534422"/>
            </a:xfrm>
            <a:prstGeom prst="rect">
              <a:avLst/>
            </a:prstGeom>
          </p:spPr>
        </p:pic>
      </p:grpSp>
      <p:sp>
        <p:nvSpPr>
          <p:cNvPr id="14" name="Subtitle 2">
            <a:extLst>
              <a:ext uri="{FF2B5EF4-FFF2-40B4-BE49-F238E27FC236}">
                <a16:creationId xmlns:a16="http://schemas.microsoft.com/office/drawing/2014/main" id="{73D44C1C-35A2-4D3D-BA5A-1F9BB67387CE}"/>
              </a:ext>
            </a:extLst>
          </p:cNvPr>
          <p:cNvSpPr txBox="1">
            <a:spLocks/>
          </p:cNvSpPr>
          <p:nvPr/>
        </p:nvSpPr>
        <p:spPr>
          <a:xfrm>
            <a:off x="685800" y="1789671"/>
            <a:ext cx="6564576" cy="6254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noProof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Preventing a Districting from becoming a Gerrymander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848192"/>
      </p:ext>
    </p:extLst>
  </p:cSld>
  <p:clrMapOvr>
    <a:masterClrMapping/>
  </p:clrMapOvr>
  <p:transition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85800" y="1145005"/>
            <a:ext cx="6920570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Protecting Neighborhoods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85800" y="1789671"/>
            <a:ext cx="6920570" cy="62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noProof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Bringing like people together for representation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75661" y="2514872"/>
            <a:ext cx="692057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77933C"/>
                </a:solidFill>
              </a:rPr>
              <a:t>FAIR MAPS Act:</a:t>
            </a:r>
          </a:p>
          <a:p>
            <a:endParaRPr lang="en-US" sz="2400" dirty="0">
              <a:solidFill>
                <a:srgbClr val="77933C"/>
              </a:solidFill>
            </a:endParaRPr>
          </a:p>
          <a:p>
            <a:pPr lvl="1"/>
            <a:r>
              <a:rPr lang="en-US" sz="2000" i="1" dirty="0">
                <a:solidFill>
                  <a:srgbClr val="77933C"/>
                </a:solidFill>
              </a:rPr>
              <a:t>To the extent practicable, the geographic integrity of any local neighborhood or local community of interest shall be respected in a manner that minimizes its division. </a:t>
            </a:r>
          </a:p>
          <a:p>
            <a:endParaRPr lang="en-US" sz="2000" i="1" dirty="0">
              <a:solidFill>
                <a:srgbClr val="77933C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B31D6F1-2958-49D0-AAFC-5C1F61967F95}"/>
              </a:ext>
            </a:extLst>
          </p:cNvPr>
          <p:cNvGrpSpPr/>
          <p:nvPr/>
        </p:nvGrpSpPr>
        <p:grpSpPr>
          <a:xfrm>
            <a:off x="220454" y="521022"/>
            <a:ext cx="8923546" cy="534422"/>
            <a:chOff x="220454" y="521022"/>
            <a:chExt cx="8923546" cy="53442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1C94E1F-0EDC-47A9-B8F0-C14618517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3">
                  <a:lumMod val="75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V="1">
              <a:off x="233591" y="697585"/>
              <a:ext cx="8910409" cy="2178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76671AE-AB32-4F54-8426-85071385D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54" y="609234"/>
              <a:ext cx="1798128" cy="35799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583F764-1067-4BA6-981B-A530E8AD3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37" y="521022"/>
              <a:ext cx="1791082" cy="5344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4152019"/>
      </p:ext>
    </p:extLst>
  </p:cSld>
  <p:clrMapOvr>
    <a:masterClrMapping/>
  </p:clrMapOvr>
  <p:transition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85800" y="1145005"/>
            <a:ext cx="7591508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Traditional Redistricting Principles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519" y="2588286"/>
            <a:ext cx="741576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There are a number of criteria that have been used nationally and upheld by courts.</a:t>
            </a:r>
          </a:p>
          <a:p>
            <a:endParaRPr lang="en-US" sz="2400" dirty="0">
              <a:solidFill>
                <a:srgbClr val="77933C"/>
              </a:solidFill>
            </a:endParaRPr>
          </a:p>
          <a:p>
            <a:pPr lvl="1">
              <a:buFont typeface="Arial"/>
              <a:buChar char="•"/>
            </a:pPr>
            <a:r>
              <a:rPr lang="en-US" sz="2400" dirty="0">
                <a:solidFill>
                  <a:srgbClr val="77933C"/>
                </a:solidFill>
              </a:rPr>
              <a:t> </a:t>
            </a:r>
            <a:r>
              <a:rPr lang="en-US" sz="2000" dirty="0">
                <a:solidFill>
                  <a:srgbClr val="77933C"/>
                </a:solidFill>
              </a:rPr>
              <a:t>Relatively equal size - people, not citizens</a:t>
            </a:r>
          </a:p>
          <a:p>
            <a:pPr lvl="1">
              <a:buFont typeface="Arial"/>
              <a:buChar char="•"/>
            </a:pPr>
            <a:r>
              <a:rPr lang="en-US" sz="2000" i="1" dirty="0">
                <a:solidFill>
                  <a:srgbClr val="77933C"/>
                </a:solidFill>
              </a:rPr>
              <a:t> </a:t>
            </a:r>
            <a:r>
              <a:rPr lang="en-US" sz="2000" dirty="0">
                <a:solidFill>
                  <a:srgbClr val="77933C"/>
                </a:solidFill>
              </a:rPr>
              <a:t>Contiguous – districts should not hop/jump</a:t>
            </a:r>
          </a:p>
          <a:p>
            <a:pPr lvl="1">
              <a:buFont typeface="Arial"/>
              <a:buChar char="•"/>
            </a:pPr>
            <a:r>
              <a:rPr lang="en-US" sz="2000" dirty="0">
                <a:solidFill>
                  <a:srgbClr val="77933C"/>
                </a:solidFill>
              </a:rPr>
              <a:t> Maintain “</a:t>
            </a:r>
            <a:r>
              <a:rPr lang="en-US" sz="2000" i="1" dirty="0">
                <a:solidFill>
                  <a:srgbClr val="77933C"/>
                </a:solidFill>
              </a:rPr>
              <a:t>communities of interest”</a:t>
            </a:r>
            <a:endParaRPr lang="en-US" sz="2000" dirty="0">
              <a:solidFill>
                <a:srgbClr val="77933C"/>
              </a:solidFill>
            </a:endParaRPr>
          </a:p>
          <a:p>
            <a:pPr lvl="1">
              <a:buFont typeface="Arial"/>
              <a:buChar char="•"/>
            </a:pPr>
            <a:r>
              <a:rPr lang="en-US" sz="2000" dirty="0">
                <a:solidFill>
                  <a:srgbClr val="77933C"/>
                </a:solidFill>
              </a:rPr>
              <a:t> Follow city/county/local government lines</a:t>
            </a:r>
          </a:p>
          <a:p>
            <a:pPr lvl="1">
              <a:buFont typeface="Arial"/>
              <a:buChar char="•"/>
            </a:pPr>
            <a:r>
              <a:rPr lang="en-US" sz="2000" dirty="0">
                <a:solidFill>
                  <a:srgbClr val="77933C"/>
                </a:solidFill>
              </a:rPr>
              <a:t> </a:t>
            </a:r>
            <a:r>
              <a:rPr lang="en-US" sz="2000" b="1" dirty="0">
                <a:solidFill>
                  <a:srgbClr val="C00000"/>
                </a:solidFill>
              </a:rPr>
              <a:t>Keep districts compact – appearance/function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20454" y="521022"/>
            <a:ext cx="8923546" cy="534422"/>
            <a:chOff x="220454" y="521022"/>
            <a:chExt cx="8923546" cy="53442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lumMod val="75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V="1">
              <a:off x="233591" y="697585"/>
              <a:ext cx="8910409" cy="2178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54" y="609234"/>
              <a:ext cx="1798128" cy="35799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37" y="521022"/>
              <a:ext cx="1791082" cy="534422"/>
            </a:xfrm>
            <a:prstGeom prst="rect">
              <a:avLst/>
            </a:prstGeom>
          </p:spPr>
        </p:pic>
      </p:grpSp>
      <p:sp>
        <p:nvSpPr>
          <p:cNvPr id="15" name="Subtitle 2">
            <a:extLst>
              <a:ext uri="{FF2B5EF4-FFF2-40B4-BE49-F238E27FC236}">
                <a16:creationId xmlns:a16="http://schemas.microsoft.com/office/drawing/2014/main" id="{D752E99D-E075-4F6B-80EB-9035DAEEB451}"/>
              </a:ext>
            </a:extLst>
          </p:cNvPr>
          <p:cNvSpPr txBox="1">
            <a:spLocks/>
          </p:cNvSpPr>
          <p:nvPr/>
        </p:nvSpPr>
        <p:spPr>
          <a:xfrm>
            <a:off x="685800" y="1789671"/>
            <a:ext cx="6564576" cy="6254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noProof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Preventing a Districting from becoming a Gerrymander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287859"/>
      </p:ext>
    </p:extLst>
  </p:cSld>
  <p:clrMapOvr>
    <a:masterClrMapping/>
  </p:clrMapOvr>
  <p:transition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85800" y="1145005"/>
            <a:ext cx="6920570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Compactness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85800" y="1789671"/>
            <a:ext cx="6920570" cy="62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dirty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Determining what is “compact”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75661" y="2514873"/>
            <a:ext cx="69891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77933C"/>
                </a:solidFill>
              </a:rPr>
              <a:t>California has a rather elegant/simple definition. </a:t>
            </a:r>
          </a:p>
          <a:p>
            <a:endParaRPr lang="en-US" sz="2400" dirty="0">
              <a:solidFill>
                <a:srgbClr val="77933C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solidFill>
                  <a:srgbClr val="77933C"/>
                </a:solidFill>
              </a:rPr>
              <a:t>Not bypassing nearby populated areas in favor of more distant populated areas</a:t>
            </a:r>
            <a:br>
              <a:rPr lang="en-US" sz="2400" dirty="0">
                <a:solidFill>
                  <a:srgbClr val="77933C"/>
                </a:solidFill>
              </a:rPr>
            </a:br>
            <a:endParaRPr lang="en-US" sz="2400" dirty="0">
              <a:solidFill>
                <a:srgbClr val="77933C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C3EC4F-1B44-4F26-B90A-FB8E6C35F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181" y="4364612"/>
            <a:ext cx="3369825" cy="2303474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24B19583-607A-4E3E-B0EB-E4C85245D0C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5800" y="4309322"/>
          <a:ext cx="4185975" cy="23587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6000840" imgH="3381480" progId="Paint.Picture">
                  <p:embed/>
                </p:oleObj>
              </mc:Choice>
              <mc:Fallback>
                <p:oleObj name="Bitmap Image" r:id="rId4" imgW="6000840" imgH="3381480" progId="Paint.Picture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24B19583-607A-4E3E-B0EB-E4C85245D0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5800" y="4309322"/>
                        <a:ext cx="4185975" cy="23587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4170AF04-8F40-4CF7-8189-039D26F89733}"/>
              </a:ext>
            </a:extLst>
          </p:cNvPr>
          <p:cNvGrpSpPr/>
          <p:nvPr/>
        </p:nvGrpSpPr>
        <p:grpSpPr>
          <a:xfrm>
            <a:off x="220454" y="521022"/>
            <a:ext cx="8923546" cy="534422"/>
            <a:chOff x="220454" y="521022"/>
            <a:chExt cx="8923546" cy="53442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F3ECC9E-FDB2-4038-9238-48935E270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3">
                  <a:lumMod val="75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V="1">
              <a:off x="233591" y="697585"/>
              <a:ext cx="8910409" cy="2178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D5C1163-D84E-40E3-9F13-8FCE99CB2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54" y="609234"/>
              <a:ext cx="1798128" cy="35799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94103D8-B29F-4482-8350-96B90377F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37" y="521022"/>
              <a:ext cx="1791082" cy="5344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4486049"/>
      </p:ext>
    </p:extLst>
  </p:cSld>
  <p:clrMapOvr>
    <a:masterClrMapping/>
  </p:clrMapOvr>
  <p:transition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85800" y="1145005"/>
            <a:ext cx="7591508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Traditional Redistricting Principles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519" y="2588286"/>
            <a:ext cx="7415761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New Criteria for 2020 under the Fair Maps Act:</a:t>
            </a:r>
          </a:p>
          <a:p>
            <a:endParaRPr lang="en-US" sz="2400" dirty="0">
              <a:solidFill>
                <a:srgbClr val="77933C"/>
              </a:solidFill>
            </a:endParaRPr>
          </a:p>
          <a:p>
            <a:pPr lvl="1">
              <a:buFont typeface="Arial"/>
              <a:buChar char="•"/>
            </a:pPr>
            <a:r>
              <a:rPr lang="en-US" sz="2000" dirty="0">
                <a:solidFill>
                  <a:srgbClr val="77933C"/>
                </a:solidFill>
              </a:rPr>
              <a:t> Count prisoner population at their residence prior to incarceration.</a:t>
            </a:r>
          </a:p>
          <a:p>
            <a:pPr lvl="1">
              <a:buFont typeface="Arial"/>
              <a:buChar char="•"/>
            </a:pPr>
            <a:r>
              <a:rPr lang="en-US" sz="2000" dirty="0">
                <a:solidFill>
                  <a:srgbClr val="77933C"/>
                </a:solidFill>
              </a:rPr>
              <a:t> Defines “communities of interest” as not including relationships with political parties, incumbents, or political candidates. </a:t>
            </a:r>
          </a:p>
          <a:p>
            <a:pPr lvl="1">
              <a:buFont typeface="Arial"/>
              <a:buChar char="•"/>
            </a:pPr>
            <a:r>
              <a:rPr lang="en-US" sz="2000" dirty="0">
                <a:solidFill>
                  <a:srgbClr val="77933C"/>
                </a:solidFill>
              </a:rPr>
              <a:t> Prohibits districts from being drawn for the purpose of favoring or discriminating against a political party.</a:t>
            </a:r>
          </a:p>
          <a:p>
            <a:pPr lvl="1">
              <a:buFont typeface="Arial"/>
              <a:buChar char="•"/>
            </a:pPr>
            <a:r>
              <a:rPr lang="en-US" sz="2000" dirty="0">
                <a:solidFill>
                  <a:srgbClr val="77933C"/>
                </a:solidFill>
              </a:rPr>
              <a:t> Prohibits mid-decade redistricting.</a:t>
            </a:r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20454" y="521022"/>
            <a:ext cx="8923546" cy="534422"/>
            <a:chOff x="220454" y="521022"/>
            <a:chExt cx="8923546" cy="53442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lumMod val="75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V="1">
              <a:off x="233591" y="697585"/>
              <a:ext cx="8910409" cy="2178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54" y="609234"/>
              <a:ext cx="1798128" cy="35799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37" y="521022"/>
              <a:ext cx="1791082" cy="534422"/>
            </a:xfrm>
            <a:prstGeom prst="rect">
              <a:avLst/>
            </a:prstGeom>
          </p:spPr>
        </p:pic>
      </p:grpSp>
      <p:sp>
        <p:nvSpPr>
          <p:cNvPr id="15" name="Subtitle 2">
            <a:extLst>
              <a:ext uri="{FF2B5EF4-FFF2-40B4-BE49-F238E27FC236}">
                <a16:creationId xmlns:a16="http://schemas.microsoft.com/office/drawing/2014/main" id="{D752E99D-E075-4F6B-80EB-9035DAEEB451}"/>
              </a:ext>
            </a:extLst>
          </p:cNvPr>
          <p:cNvSpPr txBox="1">
            <a:spLocks/>
          </p:cNvSpPr>
          <p:nvPr/>
        </p:nvSpPr>
        <p:spPr>
          <a:xfrm>
            <a:off x="685800" y="1789671"/>
            <a:ext cx="6564576" cy="6254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noProof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Preventing a Districting from becoming a Gerrymander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046841"/>
      </p:ext>
    </p:extLst>
  </p:cSld>
  <p:clrMapOvr>
    <a:masterClrMapping/>
  </p:clrMapOvr>
  <p:transition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08519" y="2588286"/>
            <a:ext cx="741576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The FAIR MAPS Act adds more criteria to the process.</a:t>
            </a:r>
          </a:p>
          <a:p>
            <a:endParaRPr lang="en-US" sz="2400" dirty="0">
              <a:solidFill>
                <a:srgbClr val="77933C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br>
              <a:rPr lang="en-US" sz="2000" dirty="0">
                <a:solidFill>
                  <a:srgbClr val="77933C"/>
                </a:solidFill>
              </a:rPr>
            </a:br>
            <a:endParaRPr lang="en-US" sz="2000" dirty="0">
              <a:solidFill>
                <a:srgbClr val="77933C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7933C"/>
                </a:solidFill>
              </a:rPr>
              <a:t>Hold minimum set of hearings, encourage public engagement.</a:t>
            </a:r>
            <a:br>
              <a:rPr lang="en-US" sz="2000" dirty="0">
                <a:solidFill>
                  <a:srgbClr val="77933C"/>
                </a:solidFill>
              </a:rPr>
            </a:br>
            <a:endParaRPr lang="en-US" sz="2000" dirty="0">
              <a:solidFill>
                <a:srgbClr val="77933C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7933C"/>
                </a:solidFill>
              </a:rPr>
              <a:t>Posting of all redistricting commission information on a website that is maintained</a:t>
            </a:r>
            <a:r>
              <a:rPr lang="en-US" sz="2000" i="1" dirty="0">
                <a:solidFill>
                  <a:srgbClr val="77933C"/>
                </a:solidFill>
              </a:rPr>
              <a:t> for the next 10 years</a:t>
            </a:r>
            <a:r>
              <a:rPr lang="en-US" sz="2000" dirty="0">
                <a:solidFill>
                  <a:srgbClr val="77933C"/>
                </a:solidFill>
              </a:rPr>
              <a:t>.</a:t>
            </a: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sz="2400" dirty="0">
              <a:solidFill>
                <a:srgbClr val="77933C"/>
              </a:solidFill>
            </a:endParaRPr>
          </a:p>
          <a:p>
            <a:pPr lvl="1"/>
            <a:br>
              <a:rPr lang="en-US" sz="2400" dirty="0">
                <a:solidFill>
                  <a:srgbClr val="77933C"/>
                </a:solidFill>
              </a:rPr>
            </a:br>
            <a:endParaRPr lang="en-US" sz="2400" dirty="0">
              <a:solidFill>
                <a:srgbClr val="77933C"/>
              </a:solidFill>
            </a:endParaRPr>
          </a:p>
          <a:p>
            <a:pPr lvl="1">
              <a:buFont typeface="Arial"/>
              <a:buChar char="•"/>
            </a:pPr>
            <a:endParaRPr lang="en-US" sz="2400" dirty="0">
              <a:solidFill>
                <a:srgbClr val="77933C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C1E2D0A-7F80-44FA-A834-5298AF9F1B64}"/>
              </a:ext>
            </a:extLst>
          </p:cNvPr>
          <p:cNvSpPr txBox="1">
            <a:spLocks/>
          </p:cNvSpPr>
          <p:nvPr/>
        </p:nvSpPr>
        <p:spPr>
          <a:xfrm>
            <a:off x="685800" y="1145005"/>
            <a:ext cx="7591508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Additional Redistricting Rules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7C3D14DC-415C-41C0-99E6-E694E6597B1E}"/>
              </a:ext>
            </a:extLst>
          </p:cNvPr>
          <p:cNvSpPr txBox="1">
            <a:spLocks/>
          </p:cNvSpPr>
          <p:nvPr/>
        </p:nvSpPr>
        <p:spPr>
          <a:xfrm>
            <a:off x="685799" y="1789671"/>
            <a:ext cx="8376007" cy="62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noProof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Criteria required in San Jose beyond Traditional Principles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899646-93E5-4E55-B08D-A618BA9743E1}"/>
              </a:ext>
            </a:extLst>
          </p:cNvPr>
          <p:cNvGrpSpPr/>
          <p:nvPr/>
        </p:nvGrpSpPr>
        <p:grpSpPr>
          <a:xfrm>
            <a:off x="220454" y="521022"/>
            <a:ext cx="8923546" cy="534422"/>
            <a:chOff x="220454" y="521022"/>
            <a:chExt cx="8923546" cy="53442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B9581C7-5ABA-43E4-8201-F8E72F13B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3">
                  <a:lumMod val="75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V="1">
              <a:off x="233591" y="697585"/>
              <a:ext cx="8910409" cy="2178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6AB6420-AB54-4477-AAAD-2AE8D70FC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54" y="609234"/>
              <a:ext cx="1798128" cy="35799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5EEF311-B6F2-4B39-A5A5-357092630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37" y="521022"/>
              <a:ext cx="1791082" cy="5344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6806152"/>
      </p:ext>
    </p:extLst>
  </p:cSld>
  <p:clrMapOvr>
    <a:masterClrMapping/>
  </p:clrMapOvr>
  <p:transition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85800" y="1145005"/>
            <a:ext cx="7591508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City of Carpinteria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85800" y="1789671"/>
            <a:ext cx="6564576" cy="62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noProof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Preliminary Findings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08519" y="2588286"/>
            <a:ext cx="741576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Estimated population according to the American Community Survey is 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13,376</a:t>
            </a:r>
          </a:p>
          <a:p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sz="2000" i="1" dirty="0">
                <a:solidFill>
                  <a:schemeClr val="accent3">
                    <a:lumMod val="75000"/>
                  </a:schemeClr>
                </a:solidFill>
              </a:rPr>
              <a:t>We can’t use the estimated population for the districting process, but we can use it for planning purposes. </a:t>
            </a:r>
          </a:p>
          <a:p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Using this estimated population to determine an estimated target size of a council district the ideal population is: 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2,675</a:t>
            </a:r>
          </a:p>
          <a:p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Under the “equal population” criteria the total district population deviation (from smallest to largest) cannot exceed 10%.</a:t>
            </a:r>
            <a:br>
              <a:rPr lang="en-US" sz="2400" dirty="0">
                <a:solidFill>
                  <a:schemeClr val="accent3">
                    <a:lumMod val="75000"/>
                  </a:schemeClr>
                </a:solidFill>
              </a:rPr>
            </a:b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20454" y="521022"/>
            <a:ext cx="8923546" cy="534422"/>
            <a:chOff x="220454" y="521022"/>
            <a:chExt cx="8923546" cy="53442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lumMod val="75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V="1">
              <a:off x="233591" y="697585"/>
              <a:ext cx="8910409" cy="2178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54" y="609234"/>
              <a:ext cx="1798128" cy="35799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37" y="521022"/>
              <a:ext cx="1791082" cy="5344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9344555"/>
      </p:ext>
    </p:extLst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85800" y="1145005"/>
            <a:ext cx="6920570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What is the CVRA?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85800" y="1789671"/>
            <a:ext cx="6564576" cy="62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noProof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	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519" y="2588287"/>
            <a:ext cx="741576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solidFill>
                  <a:srgbClr val="77933C"/>
                </a:solidFill>
              </a:rPr>
              <a:t>The California Voting Rights Act</a:t>
            </a:r>
            <a:r>
              <a:rPr lang="en-US" sz="2400" dirty="0">
                <a:solidFill>
                  <a:srgbClr val="77933C"/>
                </a:solidFill>
              </a:rPr>
              <a:t> is a state law that prohibits the use of At-Large election systems in local government if there is racially polarized voting. </a:t>
            </a:r>
          </a:p>
          <a:p>
            <a:endParaRPr lang="en-US" sz="2400" dirty="0">
              <a:solidFill>
                <a:srgbClr val="77933C"/>
              </a:solidFill>
            </a:endParaRPr>
          </a:p>
          <a:p>
            <a:pPr lvl="1"/>
            <a:r>
              <a:rPr lang="en-US" sz="2000" dirty="0">
                <a:solidFill>
                  <a:srgbClr val="77933C"/>
                </a:solidFill>
              </a:rPr>
              <a:t>“At Large” is defined as anything other than a system in which an elected official lives in a district, and is only elected by members of that district.</a:t>
            </a:r>
          </a:p>
          <a:p>
            <a:pPr lvl="1"/>
            <a:endParaRPr lang="en-US" sz="2000" dirty="0">
              <a:solidFill>
                <a:srgbClr val="77933C"/>
              </a:solidFill>
            </a:endParaRPr>
          </a:p>
          <a:p>
            <a:pPr lvl="1"/>
            <a:r>
              <a:rPr lang="en-US" sz="2000" dirty="0">
                <a:solidFill>
                  <a:srgbClr val="77933C"/>
                </a:solidFill>
              </a:rPr>
              <a:t>“Racially Polarized Voting” is determined through an analysis which quantifies the amount of voting which can be shown to be correlated to race.</a:t>
            </a:r>
          </a:p>
          <a:p>
            <a:pPr lvl="1">
              <a:buFont typeface="Arial"/>
              <a:buChar char="•"/>
            </a:pPr>
            <a:endParaRPr lang="en-US" sz="2400" dirty="0">
              <a:solidFill>
                <a:srgbClr val="77933C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20454" y="521022"/>
            <a:ext cx="8923546" cy="534422"/>
            <a:chOff x="220454" y="521022"/>
            <a:chExt cx="8923546" cy="53442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lumMod val="75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V="1">
              <a:off x="233591" y="697585"/>
              <a:ext cx="8910409" cy="2178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54" y="609234"/>
              <a:ext cx="1798128" cy="35799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37" y="521022"/>
              <a:ext cx="1791082" cy="5344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230136"/>
      </p:ext>
    </p:extLst>
  </p:cSld>
  <p:clrMapOvr>
    <a:masterClrMapping/>
  </p:clrMapOvr>
  <p:transition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85800" y="1145005"/>
            <a:ext cx="7591508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City of Carpinteria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85800" y="1789671"/>
            <a:ext cx="6564576" cy="62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noProof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Preliminary Findings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08519" y="2588286"/>
            <a:ext cx="741576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For determining ethnicity of a district we use the American Community Survey calculations of Citizen Voting Age Population or “CVAP” which is also sometimes called “eligible voters population”:</a:t>
            </a:r>
            <a:br>
              <a:rPr lang="en-US" sz="2400" dirty="0">
                <a:solidFill>
                  <a:schemeClr val="accent3">
                    <a:lumMod val="75000"/>
                  </a:schemeClr>
                </a:solidFill>
              </a:rPr>
            </a:b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CVAP:		8,871</a:t>
            </a:r>
            <a:br>
              <a:rPr lang="en-US" sz="2000" dirty="0">
                <a:solidFill>
                  <a:schemeClr val="accent3">
                    <a:lumMod val="75000"/>
                  </a:schemeClr>
                </a:solidFill>
              </a:rPr>
            </a:br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Asian CVAP:	167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Latino CVAP:	2,642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Black CVAP:	24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White CVAP: 	6,020</a:t>
            </a:r>
            <a:br>
              <a:rPr lang="en-US" sz="2400" dirty="0">
                <a:solidFill>
                  <a:schemeClr val="accent3">
                    <a:lumMod val="75000"/>
                  </a:schemeClr>
                </a:solidFill>
              </a:rPr>
            </a:b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20454" y="521022"/>
            <a:ext cx="8923546" cy="534422"/>
            <a:chOff x="220454" y="521022"/>
            <a:chExt cx="8923546" cy="53442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lumMod val="75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V="1">
              <a:off x="233591" y="697585"/>
              <a:ext cx="8910409" cy="2178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54" y="609234"/>
              <a:ext cx="1798128" cy="35799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37" y="521022"/>
              <a:ext cx="1791082" cy="5344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013860"/>
      </p:ext>
    </p:extLst>
  </p:cSld>
  <p:clrMapOvr>
    <a:masterClrMapping/>
  </p:clrMapOvr>
  <p:transition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B6FE82C-B2F6-428F-8D46-8B89F811D5E7}"/>
              </a:ext>
            </a:extLst>
          </p:cNvPr>
          <p:cNvGrpSpPr/>
          <p:nvPr/>
        </p:nvGrpSpPr>
        <p:grpSpPr>
          <a:xfrm>
            <a:off x="159085" y="0"/>
            <a:ext cx="8923546" cy="534422"/>
            <a:chOff x="220454" y="521022"/>
            <a:chExt cx="8923546" cy="53442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4AD81E2-4EF3-4F12-A47E-10754CBDB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lumMod val="75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V="1">
              <a:off x="233591" y="697585"/>
              <a:ext cx="8910409" cy="2178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BF31DBB-06C7-4D31-B9F3-6C20DA3A7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54" y="609234"/>
              <a:ext cx="1798128" cy="35799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8A7B6BC-747A-4C4F-AC46-A2BA8B48F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37" y="521022"/>
              <a:ext cx="1791082" cy="534422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C8073E2-41E3-46A6-8B35-619C56D109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273278" y="1112921"/>
            <a:ext cx="9801408" cy="5847348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3D57ECA4-40C7-4C98-9286-4AA6BFC33610}"/>
              </a:ext>
            </a:extLst>
          </p:cNvPr>
          <p:cNvSpPr txBox="1">
            <a:spLocks/>
          </p:cNvSpPr>
          <p:nvPr/>
        </p:nvSpPr>
        <p:spPr>
          <a:xfrm>
            <a:off x="0" y="786781"/>
            <a:ext cx="6564576" cy="62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noProof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City Boundaries and Streets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81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B6FE82C-B2F6-428F-8D46-8B89F811D5E7}"/>
              </a:ext>
            </a:extLst>
          </p:cNvPr>
          <p:cNvGrpSpPr/>
          <p:nvPr/>
        </p:nvGrpSpPr>
        <p:grpSpPr>
          <a:xfrm>
            <a:off x="159085" y="0"/>
            <a:ext cx="8923546" cy="534422"/>
            <a:chOff x="220454" y="521022"/>
            <a:chExt cx="8923546" cy="53442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4AD81E2-4EF3-4F12-A47E-10754CBDB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lumMod val="75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V="1">
              <a:off x="233591" y="697585"/>
              <a:ext cx="8910409" cy="2178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BF31DBB-06C7-4D31-B9F3-6C20DA3A7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54" y="609234"/>
              <a:ext cx="1798128" cy="35799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8A7B6BC-747A-4C4F-AC46-A2BA8B48F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37" y="521022"/>
              <a:ext cx="1791082" cy="534422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C8073E2-41E3-46A6-8B35-619C56D109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273278" y="1112921"/>
            <a:ext cx="9801407" cy="5847348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3D57ECA4-40C7-4C98-9286-4AA6BFC33610}"/>
              </a:ext>
            </a:extLst>
          </p:cNvPr>
          <p:cNvSpPr txBox="1">
            <a:spLocks/>
          </p:cNvSpPr>
          <p:nvPr/>
        </p:nvSpPr>
        <p:spPr>
          <a:xfrm>
            <a:off x="0" y="786781"/>
            <a:ext cx="6564576" cy="62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noProof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Latino CVAP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28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B6FE82C-B2F6-428F-8D46-8B89F811D5E7}"/>
              </a:ext>
            </a:extLst>
          </p:cNvPr>
          <p:cNvGrpSpPr/>
          <p:nvPr/>
        </p:nvGrpSpPr>
        <p:grpSpPr>
          <a:xfrm>
            <a:off x="159085" y="0"/>
            <a:ext cx="8923546" cy="534422"/>
            <a:chOff x="220454" y="521022"/>
            <a:chExt cx="8923546" cy="53442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4AD81E2-4EF3-4F12-A47E-10754CBDB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lumMod val="75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V="1">
              <a:off x="233591" y="697585"/>
              <a:ext cx="8910409" cy="2178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BF31DBB-06C7-4D31-B9F3-6C20DA3A7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54" y="609234"/>
              <a:ext cx="1798128" cy="35799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8A7B6BC-747A-4C4F-AC46-A2BA8B48F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37" y="521022"/>
              <a:ext cx="1791082" cy="534422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C8073E2-41E3-46A6-8B35-619C56D109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273278" y="1112921"/>
            <a:ext cx="9801407" cy="5847348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3D57ECA4-40C7-4C98-9286-4AA6BFC33610}"/>
              </a:ext>
            </a:extLst>
          </p:cNvPr>
          <p:cNvSpPr txBox="1">
            <a:spLocks/>
          </p:cNvSpPr>
          <p:nvPr/>
        </p:nvSpPr>
        <p:spPr>
          <a:xfrm>
            <a:off x="0" y="786781"/>
            <a:ext cx="6564576" cy="62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noProof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Asian CVAP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14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E5A176-363D-4279-993C-2660E352B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042" y="3373116"/>
            <a:ext cx="3234381" cy="3476561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85800" y="1145005"/>
            <a:ext cx="7591508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City of Carpinteria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85800" y="1789671"/>
            <a:ext cx="6564576" cy="62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noProof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What’s Next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36179" y="2588286"/>
            <a:ext cx="75881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Public hearings will be held to obtain input on communities of interest and receive feedback on potential districting plans prior to board adoption</a:t>
            </a:r>
          </a:p>
          <a:p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20454" y="521022"/>
            <a:ext cx="8923546" cy="534422"/>
            <a:chOff x="220454" y="521022"/>
            <a:chExt cx="8923546" cy="53442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3">
                  <a:lumMod val="75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V="1">
              <a:off x="233591" y="697585"/>
              <a:ext cx="8910409" cy="2178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54" y="609234"/>
              <a:ext cx="1798128" cy="35799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37" y="521022"/>
              <a:ext cx="1791082" cy="53442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DD8B9BB1-CDCC-4E35-965C-C1E3D4E0D6CE}"/>
              </a:ext>
            </a:extLst>
          </p:cNvPr>
          <p:cNvSpPr/>
          <p:nvPr/>
        </p:nvSpPr>
        <p:spPr>
          <a:xfrm>
            <a:off x="1136178" y="4029165"/>
            <a:ext cx="398200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Input can be provided in public hearings or using our Community of Interest Worksheet.	</a:t>
            </a:r>
            <a:br>
              <a:rPr lang="en-US" dirty="0">
                <a:solidFill>
                  <a:schemeClr val="accent3">
                    <a:lumMod val="75000"/>
                  </a:schemeClr>
                </a:solidFill>
              </a:rPr>
            </a:b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412037"/>
      </p:ext>
    </p:extLst>
  </p:cSld>
  <p:clrMapOvr>
    <a:masterClrMapping/>
  </p:clrMapOvr>
  <p:transition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85800" y="1145005"/>
            <a:ext cx="7591508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City of Carpinteria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85800" y="1789671"/>
            <a:ext cx="6564576" cy="62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noProof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What’s Next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08519" y="2588286"/>
            <a:ext cx="741576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Public hearings will be held to obtain input on communities of interest and receive feedback</a:t>
            </a:r>
          </a:p>
          <a:p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  <a:p>
            <a:pPr lvl="1"/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___________			1</a:t>
            </a:r>
            <a:r>
              <a:rPr lang="en-US" sz="2000" baseline="30000" dirty="0">
                <a:solidFill>
                  <a:schemeClr val="accent3">
                    <a:lumMod val="75000"/>
                  </a:schemeClr>
                </a:solidFill>
              </a:rPr>
              <a:t>st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 Public Hearing</a:t>
            </a:r>
          </a:p>
          <a:p>
            <a:pPr lvl="1"/>
            <a:r>
              <a:rPr lang="en-US" sz="2000">
                <a:solidFill>
                  <a:schemeClr val="accent3">
                    <a:lumMod val="75000"/>
                  </a:schemeClr>
                </a:solidFill>
              </a:rPr>
              <a:t>___________ 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			2</a:t>
            </a:r>
            <a:r>
              <a:rPr lang="en-US" sz="2000" baseline="30000" dirty="0">
                <a:solidFill>
                  <a:schemeClr val="accent3">
                    <a:lumMod val="75000"/>
                  </a:schemeClr>
                </a:solidFill>
              </a:rPr>
              <a:t>nd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 Public Hearing</a:t>
            </a:r>
          </a:p>
          <a:p>
            <a:pPr lvl="1" algn="ctr"/>
            <a:br>
              <a:rPr lang="en-US" sz="3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bg1"/>
                </a:solidFill>
                <a:highlight>
                  <a:srgbClr val="008000"/>
                </a:highlight>
              </a:rPr>
              <a:t>(Wait for Census Release Summer / Fall of 2021)</a:t>
            </a:r>
          </a:p>
          <a:p>
            <a:pPr lvl="1"/>
            <a:endParaRPr lang="en-US" sz="300" b="1" dirty="0">
              <a:solidFill>
                <a:schemeClr val="bg1"/>
              </a:solidFill>
              <a:highlight>
                <a:srgbClr val="008000"/>
              </a:highlight>
            </a:endParaRPr>
          </a:p>
          <a:p>
            <a:pPr lvl="1"/>
            <a:r>
              <a:rPr lang="en-US" sz="1600" i="1" dirty="0">
                <a:solidFill>
                  <a:schemeClr val="bg1">
                    <a:lumMod val="65000"/>
                  </a:schemeClr>
                </a:solidFill>
              </a:rPr>
              <a:t>7 Days before 3</a:t>
            </a:r>
            <a:r>
              <a:rPr lang="en-US" sz="1600" i="1" baseline="30000" dirty="0">
                <a:solidFill>
                  <a:schemeClr val="bg1">
                    <a:lumMod val="65000"/>
                  </a:schemeClr>
                </a:solidFill>
              </a:rPr>
              <a:t>rd</a:t>
            </a:r>
            <a:r>
              <a:rPr lang="en-US" sz="1600" i="1" dirty="0">
                <a:solidFill>
                  <a:schemeClr val="bg1">
                    <a:lumMod val="65000"/>
                  </a:schemeClr>
                </a:solidFill>
              </a:rPr>
              <a:t> Hearing		</a:t>
            </a:r>
            <a:r>
              <a:rPr lang="en-US" sz="2000" i="1" dirty="0">
                <a:solidFill>
                  <a:schemeClr val="bg1">
                    <a:lumMod val="65000"/>
                  </a:schemeClr>
                </a:solidFill>
              </a:rPr>
              <a:t>Initial draft maps published</a:t>
            </a:r>
          </a:p>
          <a:p>
            <a:pPr lvl="1"/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October 2021			1</a:t>
            </a:r>
            <a:r>
              <a:rPr lang="en-US" sz="2000" baseline="30000" dirty="0">
                <a:solidFill>
                  <a:schemeClr val="accent3">
                    <a:lumMod val="75000"/>
                  </a:schemeClr>
                </a:solidFill>
              </a:rPr>
              <a:t>st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 Map Hearing</a:t>
            </a:r>
          </a:p>
          <a:p>
            <a:pPr lvl="1"/>
            <a:r>
              <a:rPr lang="en-US" sz="1600" i="1" dirty="0">
                <a:solidFill>
                  <a:schemeClr val="bg1">
                    <a:lumMod val="65000"/>
                  </a:schemeClr>
                </a:solidFill>
              </a:rPr>
              <a:t>7 Days before 4</a:t>
            </a:r>
            <a:r>
              <a:rPr lang="en-US" sz="1600" i="1" baseline="30000" dirty="0">
                <a:solidFill>
                  <a:schemeClr val="bg1">
                    <a:lumMod val="65000"/>
                  </a:schemeClr>
                </a:solidFill>
              </a:rPr>
              <a:t>th</a:t>
            </a:r>
            <a:r>
              <a:rPr lang="en-US" sz="1600" i="1" dirty="0">
                <a:solidFill>
                  <a:schemeClr val="bg1">
                    <a:lumMod val="65000"/>
                  </a:schemeClr>
                </a:solidFill>
              </a:rPr>
              <a:t> Hearing	</a:t>
            </a:r>
            <a:r>
              <a:rPr lang="en-US" sz="2000" i="1" dirty="0">
                <a:solidFill>
                  <a:schemeClr val="bg1">
                    <a:lumMod val="65000"/>
                  </a:schemeClr>
                </a:solidFill>
              </a:rPr>
              <a:t>	Publish amended draft maps (if any)</a:t>
            </a:r>
          </a:p>
          <a:p>
            <a:pPr lvl="1"/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January 2022				2</a:t>
            </a:r>
            <a:r>
              <a:rPr lang="en-US" sz="2000" baseline="30000" dirty="0">
                <a:solidFill>
                  <a:schemeClr val="accent3">
                    <a:lumMod val="75000"/>
                  </a:schemeClr>
                </a:solidFill>
              </a:rPr>
              <a:t>nd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 Map Hearing</a:t>
            </a:r>
          </a:p>
          <a:p>
            <a:pPr lvl="1"/>
            <a:r>
              <a:rPr lang="en-US" sz="1600" i="1" dirty="0">
                <a:solidFill>
                  <a:schemeClr val="bg1">
                    <a:lumMod val="65000"/>
                  </a:schemeClr>
                </a:solidFill>
              </a:rPr>
              <a:t>7 Days before adoption	</a:t>
            </a:r>
            <a:r>
              <a:rPr lang="en-US" sz="2000" i="1" dirty="0">
                <a:solidFill>
                  <a:schemeClr val="bg1">
                    <a:lumMod val="65000"/>
                  </a:schemeClr>
                </a:solidFill>
              </a:rPr>
              <a:t>	Publish final map</a:t>
            </a:r>
          </a:p>
          <a:p>
            <a:pPr lvl="1"/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February 2022			Adoption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20454" y="521022"/>
            <a:ext cx="8923546" cy="534422"/>
            <a:chOff x="220454" y="521022"/>
            <a:chExt cx="8923546" cy="53442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lumMod val="75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V="1">
              <a:off x="233591" y="697585"/>
              <a:ext cx="8910409" cy="2178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54" y="609234"/>
              <a:ext cx="1798128" cy="35799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37" y="521022"/>
              <a:ext cx="1791082" cy="5344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5904943"/>
      </p:ext>
    </p:extLst>
  </p:cSld>
  <p:clrMapOvr>
    <a:masterClrMapping/>
  </p:clrMapOvr>
  <p:transition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075" y="-1294075"/>
            <a:ext cx="9517712" cy="951771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85800" y="1145005"/>
            <a:ext cx="6920570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What is the CVRA?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85800" y="1789671"/>
            <a:ext cx="6564576" cy="62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noProof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	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519" y="2588287"/>
            <a:ext cx="741576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solidFill>
                  <a:srgbClr val="77933C"/>
                </a:solidFill>
              </a:rPr>
              <a:t>The California Voting Rights Act</a:t>
            </a:r>
            <a:r>
              <a:rPr lang="en-US" sz="2400" dirty="0">
                <a:solidFill>
                  <a:srgbClr val="77933C"/>
                </a:solidFill>
              </a:rPr>
              <a:t> takes the principles of the Federal Voting Rights Act and expands it regarding districted elections in two key ways:</a:t>
            </a:r>
          </a:p>
          <a:p>
            <a:endParaRPr lang="en-US" sz="2400" dirty="0">
              <a:solidFill>
                <a:srgbClr val="77933C"/>
              </a:solidFill>
            </a:endParaRPr>
          </a:p>
          <a:p>
            <a:pPr lvl="1"/>
            <a:r>
              <a:rPr lang="en-US" sz="2000" dirty="0">
                <a:solidFill>
                  <a:srgbClr val="77933C"/>
                </a:solidFill>
              </a:rPr>
              <a:t>While Federal law uses “majority minority” districts as a standard for vulnerability, the CVRA only requires “ability to influence.”</a:t>
            </a:r>
          </a:p>
          <a:p>
            <a:pPr lvl="1"/>
            <a:endParaRPr lang="en-US" sz="2000" dirty="0">
              <a:solidFill>
                <a:srgbClr val="77933C"/>
              </a:solidFill>
            </a:endParaRPr>
          </a:p>
          <a:p>
            <a:pPr lvl="1"/>
            <a:r>
              <a:rPr lang="en-US" sz="2000" dirty="0">
                <a:solidFill>
                  <a:srgbClr val="77933C"/>
                </a:solidFill>
              </a:rPr>
              <a:t>The CVRA requires that plaintiffs get full reimbursement for legal fees associated with any successful challenge. </a:t>
            </a:r>
            <a:endParaRPr lang="en-US" sz="2000" i="1" dirty="0">
              <a:solidFill>
                <a:srgbClr val="77933C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20454" y="521022"/>
            <a:ext cx="8923546" cy="534422"/>
            <a:chOff x="220454" y="521022"/>
            <a:chExt cx="8923546" cy="53442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lumMod val="75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V="1">
              <a:off x="233591" y="697585"/>
              <a:ext cx="8910409" cy="2178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54" y="609234"/>
              <a:ext cx="1798128" cy="35799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37" y="521022"/>
              <a:ext cx="1791082" cy="5344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6337007"/>
      </p:ext>
    </p:extLst>
  </p:cSld>
  <p:clrMapOvr>
    <a:masterClrMapping/>
  </p:clrMapOvr>
  <p:transition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85800" y="1145005"/>
            <a:ext cx="6920570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What is the CVRA?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85800" y="1789671"/>
            <a:ext cx="6564576" cy="62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noProof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	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519" y="2588287"/>
            <a:ext cx="7415761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solidFill>
                  <a:srgbClr val="77933C"/>
                </a:solidFill>
              </a:rPr>
              <a:t>The California Voting Rights Act</a:t>
            </a:r>
            <a:r>
              <a:rPr lang="en-US" sz="2400" dirty="0">
                <a:solidFill>
                  <a:srgbClr val="77933C"/>
                </a:solidFill>
              </a:rPr>
              <a:t> takes the principles of the Federal Voting Rights Act and expands it regarding districted elections in two key ways:</a:t>
            </a:r>
          </a:p>
          <a:p>
            <a:endParaRPr lang="en-US" sz="2400" dirty="0">
              <a:solidFill>
                <a:srgbClr val="77933C"/>
              </a:solidFill>
            </a:endParaRPr>
          </a:p>
          <a:p>
            <a:pPr lvl="1"/>
            <a:r>
              <a:rPr lang="en-US" sz="2000" dirty="0">
                <a:solidFill>
                  <a:srgbClr val="77933C"/>
                </a:solidFill>
              </a:rPr>
              <a:t>While Federal law uses “majority minority” districts as a standard for vulnerability, the CVRA only requires “ability to influence.”</a:t>
            </a:r>
          </a:p>
          <a:p>
            <a:pPr lvl="1"/>
            <a:endParaRPr lang="en-US" sz="2000" dirty="0">
              <a:solidFill>
                <a:srgbClr val="77933C"/>
              </a:solidFill>
            </a:endParaRPr>
          </a:p>
          <a:p>
            <a:pPr lvl="1"/>
            <a:r>
              <a:rPr lang="en-US" sz="2000" dirty="0">
                <a:solidFill>
                  <a:srgbClr val="77933C"/>
                </a:solidFill>
              </a:rPr>
              <a:t>The CVRA requires that plaintiffs get full reimbursement for legal fees associated with any successful challenge. </a:t>
            </a:r>
            <a:r>
              <a:rPr lang="en-US" sz="2000" b="1" i="1" dirty="0">
                <a:solidFill>
                  <a:srgbClr val="77933C"/>
                </a:solidFill>
              </a:rPr>
              <a:t>These can be lessened or eliminated if the district follows a strict and prompt process for districting.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20454" y="521022"/>
            <a:ext cx="8923546" cy="534422"/>
            <a:chOff x="220454" y="521022"/>
            <a:chExt cx="8923546" cy="53442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lumMod val="75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V="1">
              <a:off x="233591" y="697585"/>
              <a:ext cx="8910409" cy="2178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54" y="609234"/>
              <a:ext cx="1798128" cy="35799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37" y="521022"/>
              <a:ext cx="1791082" cy="5344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8032273"/>
      </p:ext>
    </p:extLst>
  </p:cSld>
  <p:clrMapOvr>
    <a:masterClrMapping/>
  </p:clrMapOvr>
  <p:transition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85800" y="1145005"/>
            <a:ext cx="6920570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What is Districting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85800" y="1789671"/>
            <a:ext cx="6564576" cy="62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noProof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definition	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519" y="2588287"/>
            <a:ext cx="741576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solidFill>
                  <a:srgbClr val="77933C"/>
                </a:solidFill>
              </a:rPr>
              <a:t>Districting</a:t>
            </a:r>
            <a:r>
              <a:rPr lang="en-US" sz="2400" dirty="0">
                <a:solidFill>
                  <a:srgbClr val="77933C"/>
                </a:solidFill>
              </a:rPr>
              <a:t> is the initial process of creating election district boundaries.</a:t>
            </a:r>
          </a:p>
          <a:p>
            <a:endParaRPr lang="en-US" sz="2400" dirty="0">
              <a:solidFill>
                <a:srgbClr val="77933C"/>
              </a:solidFill>
            </a:endParaRPr>
          </a:p>
          <a:p>
            <a:pPr lvl="1"/>
            <a:r>
              <a:rPr lang="en-US" sz="2000" dirty="0">
                <a:solidFill>
                  <a:srgbClr val="77933C"/>
                </a:solidFill>
              </a:rPr>
              <a:t>These boundaries determine:</a:t>
            </a:r>
          </a:p>
          <a:p>
            <a:pPr lvl="1"/>
            <a:endParaRPr lang="en-US" sz="2000" dirty="0">
              <a:solidFill>
                <a:srgbClr val="77933C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7933C"/>
                </a:solidFill>
              </a:rPr>
              <a:t>Eligibility to run for office - must live within boundaries to qualify for election.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7933C"/>
                </a:solidFill>
              </a:rPr>
              <a:t>Who votes in the election – only voters within the district vote for their councilmember.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20454" y="521022"/>
            <a:ext cx="8923546" cy="534422"/>
            <a:chOff x="220454" y="521022"/>
            <a:chExt cx="8923546" cy="53442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lumMod val="75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V="1">
              <a:off x="233591" y="697585"/>
              <a:ext cx="8910409" cy="2178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54" y="609234"/>
              <a:ext cx="1798128" cy="35799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37" y="521022"/>
              <a:ext cx="1791082" cy="5344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2902332"/>
      </p:ext>
    </p:extLst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85800" y="1145005"/>
            <a:ext cx="6920570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What is Districting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85800" y="1789671"/>
            <a:ext cx="6564576" cy="62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noProof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definition	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519" y="2588287"/>
            <a:ext cx="7415761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solidFill>
                  <a:srgbClr val="77933C"/>
                </a:solidFill>
              </a:rPr>
              <a:t>Districting</a:t>
            </a:r>
            <a:r>
              <a:rPr lang="en-US" sz="2400" dirty="0">
                <a:solidFill>
                  <a:srgbClr val="77933C"/>
                </a:solidFill>
              </a:rPr>
              <a:t> is the initial process of creating election district boundaries.</a:t>
            </a:r>
          </a:p>
          <a:p>
            <a:endParaRPr lang="en-US" sz="2400" dirty="0">
              <a:solidFill>
                <a:srgbClr val="77933C"/>
              </a:solidFill>
            </a:endParaRPr>
          </a:p>
          <a:p>
            <a:pPr lvl="1"/>
            <a:r>
              <a:rPr lang="en-US" sz="2000" dirty="0">
                <a:solidFill>
                  <a:srgbClr val="77933C"/>
                </a:solidFill>
              </a:rPr>
              <a:t>These boundaries </a:t>
            </a:r>
            <a:r>
              <a:rPr lang="en-US" sz="2000" u="sng" dirty="0">
                <a:solidFill>
                  <a:srgbClr val="77933C"/>
                </a:solidFill>
              </a:rPr>
              <a:t>do not </a:t>
            </a:r>
            <a:r>
              <a:rPr lang="en-US" sz="2000" dirty="0">
                <a:solidFill>
                  <a:srgbClr val="77933C"/>
                </a:solidFill>
              </a:rPr>
              <a:t>determine:</a:t>
            </a:r>
          </a:p>
          <a:p>
            <a:pPr lvl="1"/>
            <a:endParaRPr lang="en-US" sz="2000" dirty="0">
              <a:solidFill>
                <a:srgbClr val="77933C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7933C"/>
                </a:solidFill>
              </a:rPr>
              <a:t>How the city decides to govern. The city can still work to achieve goals that benefit the city as a whole rather than the interests of any single district.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7933C"/>
                </a:solidFill>
              </a:rPr>
              <a:t>How services or relationships between the city and the public are managed.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20454" y="521022"/>
            <a:ext cx="8923546" cy="534422"/>
            <a:chOff x="220454" y="521022"/>
            <a:chExt cx="8923546" cy="53442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lumMod val="75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V="1">
              <a:off x="233591" y="697585"/>
              <a:ext cx="8910409" cy="2178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54" y="609234"/>
              <a:ext cx="1798128" cy="35799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37" y="521022"/>
              <a:ext cx="1791082" cy="5344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225840"/>
      </p:ext>
    </p:extLst>
  </p:cSld>
  <p:clrMapOvr>
    <a:masterClrMapping/>
  </p:clrMapOvr>
  <p:transition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85800" y="1145005"/>
            <a:ext cx="6920570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What is </a:t>
            </a:r>
            <a:r>
              <a:rPr lang="en-US" sz="4400" u="sng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Re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districting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85800" y="1789671"/>
            <a:ext cx="6564576" cy="62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noProof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definition	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519" y="2588287"/>
            <a:ext cx="741576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solidFill>
                  <a:srgbClr val="77933C"/>
                </a:solidFill>
              </a:rPr>
              <a:t>Redistricting</a:t>
            </a:r>
            <a:r>
              <a:rPr lang="en-US" sz="2400" dirty="0">
                <a:solidFill>
                  <a:srgbClr val="77933C"/>
                </a:solidFill>
              </a:rPr>
              <a:t> is the process of adjusting district lines every 10 years after the release of the US Census. The best known examples are Congress and the legislature.</a:t>
            </a:r>
          </a:p>
          <a:p>
            <a:endParaRPr lang="en-US" sz="2400" dirty="0">
              <a:solidFill>
                <a:srgbClr val="77933C"/>
              </a:solidFill>
            </a:endParaRPr>
          </a:p>
          <a:p>
            <a:r>
              <a:rPr lang="en-US" sz="2400" dirty="0">
                <a:solidFill>
                  <a:srgbClr val="77933C"/>
                </a:solidFill>
              </a:rPr>
              <a:t>Within the US, redistricting has become an extremely politicized process and been the subject of more high-profile Supreme Court decisions than any other part of our elections system.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20454" y="521022"/>
            <a:ext cx="8923546" cy="534422"/>
            <a:chOff x="220454" y="521022"/>
            <a:chExt cx="8923546" cy="53442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lumMod val="75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V="1">
              <a:off x="233591" y="697585"/>
              <a:ext cx="8910409" cy="2178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54" y="609234"/>
              <a:ext cx="1798128" cy="35799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37" y="521022"/>
              <a:ext cx="1791082" cy="5344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6013496"/>
      </p:ext>
    </p:extLst>
  </p:cSld>
  <p:clrMapOvr>
    <a:masterClrMapping/>
  </p:clrMapOvr>
  <p:transition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he_gerry-man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6015" y="2021562"/>
            <a:ext cx="3276301" cy="343045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85800" y="1145005"/>
            <a:ext cx="6920570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What is Gerrymandering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85800" y="1789671"/>
            <a:ext cx="6564576" cy="62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noProof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The Gerrymander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08519" y="2588287"/>
            <a:ext cx="46375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77933C"/>
                </a:solidFill>
              </a:rPr>
              <a:t>The term Gerrymander came </a:t>
            </a:r>
          </a:p>
          <a:p>
            <a:r>
              <a:rPr lang="en-US" sz="2400" dirty="0">
                <a:solidFill>
                  <a:srgbClr val="77933C"/>
                </a:solidFill>
              </a:rPr>
              <a:t>from a cartoon depicting a </a:t>
            </a:r>
          </a:p>
          <a:p>
            <a:r>
              <a:rPr lang="en-US" sz="2400" dirty="0">
                <a:solidFill>
                  <a:srgbClr val="77933C"/>
                </a:solidFill>
              </a:rPr>
              <a:t>rather serpentine looking district created by Governor Elbridge Gerry in Massachusetts.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20454" y="521022"/>
            <a:ext cx="8923546" cy="534422"/>
            <a:chOff x="220454" y="521022"/>
            <a:chExt cx="8923546" cy="53442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3">
                  <a:lumMod val="75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V="1">
              <a:off x="233591" y="697585"/>
              <a:ext cx="8910409" cy="2178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54" y="609234"/>
              <a:ext cx="1798128" cy="35799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37" y="521022"/>
              <a:ext cx="1791082" cy="5344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3179434"/>
      </p:ext>
    </p:extLst>
  </p:cSld>
  <p:clrMapOvr>
    <a:masterClrMapping/>
  </p:clrMapOvr>
  <p:transition>
    <p:dissolv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8881</TotalTime>
  <Words>1821</Words>
  <Application>Microsoft Office PowerPoint</Application>
  <PresentationFormat>On-screen Show (4:3)</PresentationFormat>
  <Paragraphs>252</Paragraphs>
  <Slides>36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Team Paul Mitchell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Knowing your voters</dc:title>
  <dc:creator>Paul Mitchell Loves Jodi</dc:creator>
  <cp:lastModifiedBy>Kimi Shigetani</cp:lastModifiedBy>
  <cp:revision>217</cp:revision>
  <cp:lastPrinted>2010-09-23T05:17:36Z</cp:lastPrinted>
  <dcterms:created xsi:type="dcterms:W3CDTF">2010-09-24T21:44:46Z</dcterms:created>
  <dcterms:modified xsi:type="dcterms:W3CDTF">2021-06-23T21:26:47Z</dcterms:modified>
</cp:coreProperties>
</file>